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2" r:id="rId5"/>
    <p:sldId id="263" r:id="rId6"/>
    <p:sldId id="264" r:id="rId7"/>
    <p:sldId id="276" r:id="rId8"/>
    <p:sldId id="267" r:id="rId9"/>
    <p:sldId id="277" r:id="rId10"/>
    <p:sldId id="268" r:id="rId11"/>
    <p:sldId id="270" r:id="rId12"/>
    <p:sldId id="271" r:id="rId13"/>
    <p:sldId id="272" r:id="rId14"/>
    <p:sldId id="273" r:id="rId15"/>
    <p:sldId id="260"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576" y="1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AD15-0F80-4F76-7A95-261785B7A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53416F-13BB-2558-3AD4-0CA82BD16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7CD32-51FA-EA58-A653-C1037097FC53}"/>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5DE5E323-42A8-1713-AC29-80F68B6A2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E702-0467-2022-0A8F-1707910E256B}"/>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0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F81-BB31-ACF8-B305-85559D5F5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1074A-65FF-8CFF-E228-CE57EA609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8A42D2-B0F0-B1F0-356C-2D1F5463E16C}"/>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FF25620A-7EE4-6BDA-286B-293227236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813AE-1AF1-E9AE-FA85-D4EAFD94C7FD}"/>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9912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E67CB-73F6-E396-A7CE-2FDDB44A0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B93EF-3BA6-002E-E57B-965B48EE6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C4D045-C85B-5ACE-2192-C330C1E6B993}"/>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C6644E8A-2E83-05B5-3F70-4772E24E6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84ABA3-84FA-A163-379E-912996A78CA3}"/>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4886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35A-59B1-B8DF-05CB-1BA99264F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0489E-2803-E9AA-80CC-BCE1C58E8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2180-0996-CCD8-1393-9E1D301FF254}"/>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C21EC99D-3A21-2CE2-7159-B27E7E862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BBBE8-AB1C-C786-C651-9034A370858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A14E-7490-0751-3AF3-C102ADD3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081232-87C4-5C76-2486-A20F57803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E956F-96C0-D76C-0812-7CBCD726CE0B}"/>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BA747E27-0969-0085-7489-1E393B4DE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5FB56-FC8B-FD25-2E52-10B69D141A4E}"/>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244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823-2F91-6DBA-FAD7-E90DAE969C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D2C37-71B1-84A3-B1C0-32F95D896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902391-A64D-43FE-718B-B0462920F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1EEBB-247E-6173-7A95-E864669B1F7D}"/>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6" name="Footer Placeholder 5">
            <a:extLst>
              <a:ext uri="{FF2B5EF4-FFF2-40B4-BE49-F238E27FC236}">
                <a16:creationId xmlns:a16="http://schemas.microsoft.com/office/drawing/2014/main" id="{0D4DEC0B-9C11-E55F-9C8C-3B29CBA34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CE76F-B60B-80C4-BFC4-875614969112}"/>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5111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71AB-4E28-7326-FC40-69D431722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81282B-351F-A549-AF3E-F6891AC0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D434-3F18-18AB-C0E2-B94742A77A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46F31-C792-9791-D6F1-7F398F3B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27DF0-74EC-AFE5-5FD4-4851A9A82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93C98-43AE-16D0-61C9-B371044EDBAB}"/>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8" name="Footer Placeholder 7">
            <a:extLst>
              <a:ext uri="{FF2B5EF4-FFF2-40B4-BE49-F238E27FC236}">
                <a16:creationId xmlns:a16="http://schemas.microsoft.com/office/drawing/2014/main" id="{B0F521E9-201C-74AE-A6EA-5543BD3EA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B9080-A0DD-8CCD-2C4B-29ECD42223F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9035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DA0-B336-9FFD-E3B0-3B17B2729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8E5F90-C1F1-DE5A-575B-F47F18777D40}"/>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4" name="Footer Placeholder 3">
            <a:extLst>
              <a:ext uri="{FF2B5EF4-FFF2-40B4-BE49-F238E27FC236}">
                <a16:creationId xmlns:a16="http://schemas.microsoft.com/office/drawing/2014/main" id="{EA70A229-9392-51F6-AB3F-443EFA4C6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EBB32E-F1B3-F923-61B7-062533ECC510}"/>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51785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A2E08-7435-2171-9913-390215DEE2CB}"/>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3" name="Footer Placeholder 2">
            <a:extLst>
              <a:ext uri="{FF2B5EF4-FFF2-40B4-BE49-F238E27FC236}">
                <a16:creationId xmlns:a16="http://schemas.microsoft.com/office/drawing/2014/main" id="{89A7841E-85C0-5955-ACBD-ACA040D4B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6B202-1BBF-F0A6-E2DE-E753277AB10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66356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209D-A500-59C9-0746-0E4CF9B09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E6A7-8BA0-9938-A2A5-8AB51E7FC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CB383F-EE62-4D1E-5321-260091C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1808-3C74-EE8E-E87D-9F55F1E6962D}"/>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6" name="Footer Placeholder 5">
            <a:extLst>
              <a:ext uri="{FF2B5EF4-FFF2-40B4-BE49-F238E27FC236}">
                <a16:creationId xmlns:a16="http://schemas.microsoft.com/office/drawing/2014/main" id="{DBAF5C3E-A3ED-B054-44E0-999989295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4AF63-7F45-035E-2D5E-7FE9F335E4D8}"/>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49227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A05D-8AE0-B57C-9B04-470D454AF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867C86-6B27-0A79-DCA7-87C7BCBF4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CC666-61BB-6022-E83A-FA620153A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02D76-5F08-4AAC-20DB-CAD092978AEA}"/>
              </a:ext>
            </a:extLst>
          </p:cNvPr>
          <p:cNvSpPr>
            <a:spLocks noGrp="1"/>
          </p:cNvSpPr>
          <p:nvPr>
            <p:ph type="dt" sz="half" idx="10"/>
          </p:nvPr>
        </p:nvSpPr>
        <p:spPr/>
        <p:txBody>
          <a:bodyPr/>
          <a:lstStyle/>
          <a:p>
            <a:fld id="{315CD450-361B-4947-957D-2B82BFCFA63E}" type="datetimeFigureOut">
              <a:rPr lang="en-IN" smtClean="0"/>
              <a:t>17-03-2025</a:t>
            </a:fld>
            <a:endParaRPr lang="en-IN"/>
          </a:p>
        </p:txBody>
      </p:sp>
      <p:sp>
        <p:nvSpPr>
          <p:cNvPr id="6" name="Footer Placeholder 5">
            <a:extLst>
              <a:ext uri="{FF2B5EF4-FFF2-40B4-BE49-F238E27FC236}">
                <a16:creationId xmlns:a16="http://schemas.microsoft.com/office/drawing/2014/main" id="{480003F5-42C6-F5DC-8E77-FCAFAC0BB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52095-7B45-C50E-5C0A-FCADE21C6FC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42168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5C4EB-9BF2-71E0-E927-4848F9D1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518D2-28C7-13C7-91D3-CEAE8B90D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8C6D-E806-D93E-1A53-71C6BF252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CD450-361B-4947-957D-2B82BFCFA63E}" type="datetimeFigureOut">
              <a:rPr lang="en-IN" smtClean="0"/>
              <a:t>17-03-2025</a:t>
            </a:fld>
            <a:endParaRPr lang="en-IN"/>
          </a:p>
        </p:txBody>
      </p:sp>
      <p:sp>
        <p:nvSpPr>
          <p:cNvPr id="5" name="Footer Placeholder 4">
            <a:extLst>
              <a:ext uri="{FF2B5EF4-FFF2-40B4-BE49-F238E27FC236}">
                <a16:creationId xmlns:a16="http://schemas.microsoft.com/office/drawing/2014/main" id="{A8C6FD20-8375-711E-2FAA-24B5AEE1D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886CA-B973-35A0-4CD4-8307FDAC0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F4A8-E871-492A-BCA2-5E999FFED5F7}" type="slidenum">
              <a:rPr lang="en-IN" smtClean="0"/>
              <a:t>‹#›</a:t>
            </a:fld>
            <a:endParaRPr lang="en-IN"/>
          </a:p>
        </p:txBody>
      </p:sp>
    </p:spTree>
    <p:extLst>
      <p:ext uri="{BB962C8B-B14F-4D97-AF65-F5344CB8AC3E}">
        <p14:creationId xmlns:p14="http://schemas.microsoft.com/office/powerpoint/2010/main" val="303980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hyperlink" Target="https://squadofcreators.github.io/TextEvolve/"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quadofcreators.github.io/TextEvolve"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2.svg"/><Relationship Id="rId7" Type="http://schemas.openxmlformats.org/officeDocument/2006/relationships/hyperlink" Target="https://praveensiva77.github.io/praveenkumar-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jpg"/><Relationship Id="rId11" Type="http://schemas.openxmlformats.org/officeDocument/2006/relationships/hyperlink" Target="https://sibisiddharth8.github.io/portfolio-react/" TargetMode="External"/><Relationship Id="rId5" Type="http://schemas.openxmlformats.org/officeDocument/2006/relationships/hyperlink" Target="https://www.linkedin.com/in/yuvanandhinim/" TargetMode="External"/><Relationship Id="rId10" Type="http://schemas.openxmlformats.org/officeDocument/2006/relationships/image" Target="../media/image59.jpg"/><Relationship Id="rId4" Type="http://schemas.openxmlformats.org/officeDocument/2006/relationships/image" Target="../media/image56.jpg"/><Relationship Id="rId9" Type="http://schemas.openxmlformats.org/officeDocument/2006/relationships/hyperlink" Target="https://uma20042007.github.io/Portfoli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1.sv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2.sv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pn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E2DA-8984-CB41-7AE7-5056937D151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810DAE8-5F0E-F7DA-7A95-3E8FEC3EE276}"/>
              </a:ext>
            </a:extLst>
          </p:cNvPr>
          <p:cNvSpPr/>
          <p:nvPr/>
        </p:nvSpPr>
        <p:spPr>
          <a:xfrm>
            <a:off x="2429772" y="370660"/>
            <a:ext cx="7332457" cy="132098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5" name="Graphic 4">
            <a:hlinkClick r:id="rId2"/>
            <a:extLst>
              <a:ext uri="{FF2B5EF4-FFF2-40B4-BE49-F238E27FC236}">
                <a16:creationId xmlns:a16="http://schemas.microsoft.com/office/drawing/2014/main" id="{CAC6140A-871E-29D7-0ADD-ED6CC66CC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1956" y="2225842"/>
            <a:ext cx="1348087" cy="1488875"/>
          </a:xfrm>
          <a:prstGeom prst="rect">
            <a:avLst/>
          </a:prstGeom>
        </p:spPr>
      </p:pic>
      <p:grpSp>
        <p:nvGrpSpPr>
          <p:cNvPr id="7" name="Group 6">
            <a:extLst>
              <a:ext uri="{FF2B5EF4-FFF2-40B4-BE49-F238E27FC236}">
                <a16:creationId xmlns:a16="http://schemas.microsoft.com/office/drawing/2014/main" id="{D63479F3-1D65-2DFE-98BD-89279AAAFF2D}"/>
              </a:ext>
            </a:extLst>
          </p:cNvPr>
          <p:cNvGrpSpPr/>
          <p:nvPr/>
        </p:nvGrpSpPr>
        <p:grpSpPr>
          <a:xfrm>
            <a:off x="2893580" y="526076"/>
            <a:ext cx="6404837" cy="1010150"/>
            <a:chOff x="2374990" y="330969"/>
            <a:chExt cx="7247164" cy="1142999"/>
          </a:xfrm>
        </p:grpSpPr>
        <p:pic>
          <p:nvPicPr>
            <p:cNvPr id="19" name="Graphic 18">
              <a:extLst>
                <a:ext uri="{FF2B5EF4-FFF2-40B4-BE49-F238E27FC236}">
                  <a16:creationId xmlns:a16="http://schemas.microsoft.com/office/drawing/2014/main" id="{085DBC48-5A1A-2206-9C4C-B8D12DF29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4990" y="353534"/>
              <a:ext cx="998375" cy="1097869"/>
            </a:xfrm>
            <a:prstGeom prst="rect">
              <a:avLst/>
            </a:prstGeom>
          </p:spPr>
        </p:pic>
        <p:pic>
          <p:nvPicPr>
            <p:cNvPr id="15" name="Graphic 14">
              <a:extLst>
                <a:ext uri="{FF2B5EF4-FFF2-40B4-BE49-F238E27FC236}">
                  <a16:creationId xmlns:a16="http://schemas.microsoft.com/office/drawing/2014/main" id="{6001DEEA-E383-FBE2-DD80-1666E91AA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6263" y="410299"/>
              <a:ext cx="1694907" cy="984339"/>
            </a:xfrm>
            <a:prstGeom prst="rect">
              <a:avLst/>
            </a:prstGeom>
          </p:spPr>
        </p:pic>
        <p:pic>
          <p:nvPicPr>
            <p:cNvPr id="17" name="Graphic 16">
              <a:extLst>
                <a:ext uri="{FF2B5EF4-FFF2-40B4-BE49-F238E27FC236}">
                  <a16:creationId xmlns:a16="http://schemas.microsoft.com/office/drawing/2014/main" id="{F4164E01-FE68-0103-ED2D-4F342401F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4067" y="330969"/>
              <a:ext cx="1235872" cy="1142999"/>
            </a:xfrm>
            <a:prstGeom prst="rect">
              <a:avLst/>
            </a:prstGeom>
          </p:spPr>
        </p:pic>
        <p:pic>
          <p:nvPicPr>
            <p:cNvPr id="21" name="Graphic 20">
              <a:extLst>
                <a:ext uri="{FF2B5EF4-FFF2-40B4-BE49-F238E27FC236}">
                  <a16:creationId xmlns:a16="http://schemas.microsoft.com/office/drawing/2014/main" id="{450AA9B1-AB73-5AD2-CA3B-F0501AA45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62837" y="376098"/>
              <a:ext cx="1059317" cy="1052741"/>
            </a:xfrm>
            <a:prstGeom prst="rect">
              <a:avLst/>
            </a:prstGeom>
          </p:spPr>
        </p:pic>
      </p:grpSp>
      <p:sp>
        <p:nvSpPr>
          <p:cNvPr id="25" name="TextBox 24">
            <a:hlinkClick r:id="rId2"/>
            <a:extLst>
              <a:ext uri="{FF2B5EF4-FFF2-40B4-BE49-F238E27FC236}">
                <a16:creationId xmlns:a16="http://schemas.microsoft.com/office/drawing/2014/main" id="{5BB96512-D616-C991-044E-BA5D0C4E1CDF}"/>
              </a:ext>
            </a:extLst>
          </p:cNvPr>
          <p:cNvSpPr txBox="1"/>
          <p:nvPr/>
        </p:nvSpPr>
        <p:spPr>
          <a:xfrm>
            <a:off x="4788078" y="3853086"/>
            <a:ext cx="2615844" cy="707886"/>
          </a:xfrm>
          <a:prstGeom prst="rect">
            <a:avLst/>
          </a:prstGeom>
          <a:noFill/>
        </p:spPr>
        <p:txBody>
          <a:bodyPr wrap="none" rtlCol="0">
            <a:spAutoFit/>
          </a:bodyPr>
          <a:lstStyle/>
          <a:p>
            <a:r>
              <a:rPr lang="en-US" sz="40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F1A99E-7F68-113D-5172-EC65928C0A5A}"/>
              </a:ext>
            </a:extLst>
          </p:cNvPr>
          <p:cNvSpPr txBox="1"/>
          <p:nvPr/>
        </p:nvSpPr>
        <p:spPr>
          <a:xfrm>
            <a:off x="3335950" y="4524557"/>
            <a:ext cx="5520101" cy="523220"/>
          </a:xfrm>
          <a:prstGeom prst="rect">
            <a:avLst/>
          </a:prstGeom>
          <a:noFill/>
        </p:spPr>
        <p:txBody>
          <a:bodyPr wrap="none" rtlCol="0">
            <a:spAutoFit/>
          </a:bodyPr>
          <a:lstStyle/>
          <a:p>
            <a:r>
              <a:rPr lang="en-US" sz="2800" spc="300" dirty="0">
                <a:solidFill>
                  <a:srgbClr val="FF6900"/>
                </a:solidFill>
                <a:latin typeface="Times New Roman" panose="02020603050405020304" pitchFamily="18" charset="0"/>
                <a:cs typeface="Times New Roman" panose="02020603050405020304" pitchFamily="18" charset="0"/>
              </a:rPr>
              <a:t>Digitizing</a:t>
            </a:r>
            <a:r>
              <a:rPr lang="en-US" sz="2400" spc="300" dirty="0">
                <a:solidFill>
                  <a:srgbClr val="FF6900"/>
                </a:solidFill>
                <a:latin typeface="Times New Roman" panose="02020603050405020304" pitchFamily="18" charset="0"/>
                <a:cs typeface="Times New Roman" panose="02020603050405020304" pitchFamily="18" charset="0"/>
              </a:rPr>
              <a:t> History with AI/OCR</a:t>
            </a:r>
            <a:endParaRPr lang="en-IN" sz="2400" spc="300" dirty="0">
              <a:solidFill>
                <a:srgbClr val="FF69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57ADF84-5842-56BB-AE2F-9743E5CB3222}"/>
              </a:ext>
            </a:extLst>
          </p:cNvPr>
          <p:cNvSpPr txBox="1"/>
          <p:nvPr/>
        </p:nvSpPr>
        <p:spPr>
          <a:xfrm>
            <a:off x="2337475" y="5313475"/>
            <a:ext cx="7517050" cy="830997"/>
          </a:xfrm>
          <a:prstGeom prst="rect">
            <a:avLst/>
          </a:prstGeom>
          <a:noFill/>
        </p:spPr>
        <p:txBody>
          <a:bodyPr wrap="square" rtlCol="0">
            <a:spAutoFit/>
          </a:bodyPr>
          <a:lstStyle/>
          <a:p>
            <a:pPr algn="ct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An innovative solution to digitize and convert handwritten historical documents in regional languages.</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5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941-5725-3CAF-B988-93325CFE5E69}"/>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30E9F3B-92FB-579D-8F6A-B12BF8E1C5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515BB9B0-564E-466D-0E7A-FB83789E3EEA}"/>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Demo / Sample Results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2467CEA-21F7-F665-2147-F5D5B7356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226" y="1623563"/>
            <a:ext cx="4226273" cy="3396112"/>
          </a:xfrm>
          <a:prstGeom prst="rect">
            <a:avLst/>
          </a:prstGeom>
        </p:spPr>
      </p:pic>
      <p:pic>
        <p:nvPicPr>
          <p:cNvPr id="12" name="Picture 11">
            <a:extLst>
              <a:ext uri="{FF2B5EF4-FFF2-40B4-BE49-F238E27FC236}">
                <a16:creationId xmlns:a16="http://schemas.microsoft.com/office/drawing/2014/main" id="{BCD8F74D-D103-34A1-6236-01673DAAC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394" y="1616148"/>
            <a:ext cx="1720717" cy="3398417"/>
          </a:xfrm>
          <a:prstGeom prst="rect">
            <a:avLst/>
          </a:prstGeom>
        </p:spPr>
      </p:pic>
      <p:sp>
        <p:nvSpPr>
          <p:cNvPr id="13" name="TextBox 12">
            <a:extLst>
              <a:ext uri="{FF2B5EF4-FFF2-40B4-BE49-F238E27FC236}">
                <a16:creationId xmlns:a16="http://schemas.microsoft.com/office/drawing/2014/main" id="{10916C58-A07F-51A4-B574-0A3A683328E2}"/>
              </a:ext>
            </a:extLst>
          </p:cNvPr>
          <p:cNvSpPr txBox="1"/>
          <p:nvPr/>
        </p:nvSpPr>
        <p:spPr>
          <a:xfrm>
            <a:off x="929641" y="5508552"/>
            <a:ext cx="10332719" cy="461665"/>
          </a:xfrm>
          <a:prstGeom prst="rect">
            <a:avLst/>
          </a:prstGeom>
          <a:noFill/>
        </p:spPr>
        <p:txBody>
          <a:bodyPr wrap="square" rtlCol="0">
            <a:spAutoFit/>
          </a:bodyPr>
          <a:lstStyle/>
          <a:p>
            <a:pPr algn="ctr"/>
            <a:r>
              <a:rPr lang="en-US" sz="2400" dirty="0">
                <a:solidFill>
                  <a:srgbClr val="FF690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https://squadofcreators.github.io/TextEvolve</a:t>
            </a:r>
            <a:endParaRPr lang="en-US" sz="2400" dirty="0">
              <a:solidFill>
                <a:srgbClr val="FF69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5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4792-494A-6930-2A9E-F4C9D07EEB03}"/>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A6F71C4-A07F-83F8-17D4-4191A10EC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60B0F30E-EE74-17A4-D348-C9AE7F8E8709}"/>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Benefits &amp; Impact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06B5368-315A-83CE-1ACA-43F4A40A63E0}"/>
              </a:ext>
            </a:extLst>
          </p:cNvPr>
          <p:cNvSpPr txBox="1"/>
          <p:nvPr/>
        </p:nvSpPr>
        <p:spPr>
          <a:xfrm>
            <a:off x="929640" y="1430856"/>
            <a:ext cx="10332719" cy="3996287"/>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Cultural Preservation: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Safeguard historical documents for future generations.</a:t>
            </a:r>
          </a:p>
          <a:p>
            <a:r>
              <a:rPr lang="en-US" sz="11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600"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sz="105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Enhanced Accessibility: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Allow researchers, educators, and the public to easily access digitized content.</a:t>
            </a:r>
          </a:p>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Improved Research:</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Facilitate the study of regional languages and historical texts.</a:t>
            </a:r>
          </a:p>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Scalability: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 robust system that can grow to handle vast archives.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29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F949-4786-502B-092B-97E37DFD5BC0}"/>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CC216645-C689-BEFC-6F6A-2688C757A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228FFD5D-6B11-F51B-D5B2-DC89C7F25A1C}"/>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Conclusion</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2A02A5A-D0CC-F12A-B385-43BE310043E0}"/>
              </a:ext>
            </a:extLst>
          </p:cNvPr>
          <p:cNvSpPr txBox="1"/>
          <p:nvPr/>
        </p:nvSpPr>
        <p:spPr>
          <a:xfrm>
            <a:off x="929640" y="2446519"/>
            <a:ext cx="10332719" cy="1964961"/>
          </a:xfrm>
          <a:prstGeom prst="rect">
            <a:avLst/>
          </a:prstGeom>
          <a:noFill/>
        </p:spPr>
        <p:txBody>
          <a:bodyPr wrap="square" rtlCol="0">
            <a:spAutoFit/>
          </a:bodyPr>
          <a:lstStyle/>
          <a:p>
            <a:pPr>
              <a:lnSpc>
                <a:spcPct val="150000"/>
              </a:lnSpc>
            </a:pP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combines cutting-edge OCR technology with a user-friendly interface to transform historical documents.</a:t>
            </a:r>
          </a:p>
          <a:p>
            <a:pPr>
              <a:lnSpc>
                <a:spcPct val="150000"/>
              </a:lnSpc>
            </a:pPr>
            <a:endParaRPr lang="en-US" sz="105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project ensures that our cultural heritage is preserved digitally.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61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2E0-63C5-BD89-7CB3-1460A6B33EFC}"/>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8843C77-967F-28B6-2D63-6849D7837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C01B049F-3232-BFE8-0EEB-D508187591CF}"/>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Q&amp;A</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FC4855D-262C-B955-F819-2B407186D336}"/>
              </a:ext>
            </a:extLst>
          </p:cNvPr>
          <p:cNvGrpSpPr/>
          <p:nvPr/>
        </p:nvGrpSpPr>
        <p:grpSpPr>
          <a:xfrm>
            <a:off x="929640" y="1017927"/>
            <a:ext cx="10332720" cy="3936623"/>
            <a:chOff x="929640" y="1267643"/>
            <a:chExt cx="10332720" cy="3936623"/>
          </a:xfrm>
        </p:grpSpPr>
        <p:sp>
          <p:nvSpPr>
            <p:cNvPr id="2" name="TextBox 1">
              <a:extLst>
                <a:ext uri="{FF2B5EF4-FFF2-40B4-BE49-F238E27FC236}">
                  <a16:creationId xmlns:a16="http://schemas.microsoft.com/office/drawing/2014/main" id="{DCE045D2-A0BA-F50D-B420-4CA0355E4073}"/>
                </a:ext>
              </a:extLst>
            </p:cNvPr>
            <p:cNvSpPr txBox="1"/>
            <p:nvPr/>
          </p:nvSpPr>
          <p:spPr>
            <a:xfrm>
              <a:off x="929640" y="1267643"/>
              <a:ext cx="10332719" cy="3770263"/>
            </a:xfrm>
            <a:prstGeom prst="rect">
              <a:avLst/>
            </a:prstGeom>
            <a:noFill/>
          </p:spPr>
          <p:txBody>
            <a:bodyPr wrap="square" rtlCol="0">
              <a:spAutoFit/>
            </a:bodyPr>
            <a:lstStyle/>
            <a:p>
              <a:pPr algn="ctr"/>
              <a:r>
                <a:rPr lang="en-US" sz="23900" dirty="0">
                  <a:solidFill>
                    <a:srgbClr val="FF6900"/>
                  </a:solidFill>
                  <a:latin typeface="Times New Roman" panose="02020603050405020304" pitchFamily="18" charset="0"/>
                  <a:cs typeface="Times New Roman" panose="02020603050405020304" pitchFamily="18" charset="0"/>
                </a:rPr>
                <a:t>?</a:t>
              </a:r>
              <a:endParaRPr lang="en-IN" sz="23900" dirty="0">
                <a:solidFill>
                  <a:srgbClr val="FF69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DE8DD-D220-38FE-A688-DE8D5F19C91F}"/>
                </a:ext>
              </a:extLst>
            </p:cNvPr>
            <p:cNvSpPr txBox="1"/>
            <p:nvPr/>
          </p:nvSpPr>
          <p:spPr>
            <a:xfrm>
              <a:off x="929641" y="4681046"/>
              <a:ext cx="10332719" cy="523220"/>
            </a:xfrm>
            <a:prstGeom prst="rect">
              <a:avLst/>
            </a:prstGeom>
            <a:noFill/>
          </p:spPr>
          <p:txBody>
            <a:bodyPr wrap="square" rtlCol="0">
              <a:spAutoFit/>
            </a:bodyPr>
            <a:lstStyle/>
            <a:p>
              <a:pPr algn="ctr"/>
              <a:r>
                <a:rPr lang="en-US" sz="2800" spc="300" dirty="0">
                  <a:solidFill>
                    <a:srgbClr val="FF6900"/>
                  </a:solidFill>
                  <a:latin typeface="Times New Roman" panose="02020603050405020304" pitchFamily="18" charset="0"/>
                  <a:cs typeface="Times New Roman" panose="02020603050405020304" pitchFamily="18" charset="0"/>
                </a:rPr>
                <a:t>Ask Questions</a:t>
              </a:r>
              <a:endParaRPr lang="en-IN" sz="2800" spc="300" dirty="0">
                <a:solidFill>
                  <a:srgbClr val="FF69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9984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C3C4-2C6D-04D2-41EE-F2FD78F889FF}"/>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BBF50AD-8248-0B56-F7B4-8E66FED778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4CC8C39A-C9A2-004C-0750-FCD8FE3326F1}"/>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Our Team</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7E41E40F-7BCF-FD05-5EED-019E59830260}"/>
              </a:ext>
            </a:extLst>
          </p:cNvPr>
          <p:cNvGrpSpPr/>
          <p:nvPr/>
        </p:nvGrpSpPr>
        <p:grpSpPr>
          <a:xfrm>
            <a:off x="720664" y="2200796"/>
            <a:ext cx="2304000" cy="2882184"/>
            <a:chOff x="720664" y="2198298"/>
            <a:chExt cx="2304000" cy="2882184"/>
          </a:xfrm>
        </p:grpSpPr>
        <p:grpSp>
          <p:nvGrpSpPr>
            <p:cNvPr id="10" name="Group 9">
              <a:extLst>
                <a:ext uri="{FF2B5EF4-FFF2-40B4-BE49-F238E27FC236}">
                  <a16:creationId xmlns:a16="http://schemas.microsoft.com/office/drawing/2014/main" id="{9112677C-8AE7-4900-FF98-9A4431103E87}"/>
                </a:ext>
              </a:extLst>
            </p:cNvPr>
            <p:cNvGrpSpPr/>
            <p:nvPr/>
          </p:nvGrpSpPr>
          <p:grpSpPr>
            <a:xfrm>
              <a:off x="905614" y="2198298"/>
              <a:ext cx="1934100" cy="1934100"/>
              <a:chOff x="1314450" y="1438275"/>
              <a:chExt cx="2628900" cy="2628900"/>
            </a:xfrm>
          </p:grpSpPr>
          <p:sp>
            <p:nvSpPr>
              <p:cNvPr id="7" name="Oval 6">
                <a:extLst>
                  <a:ext uri="{FF2B5EF4-FFF2-40B4-BE49-F238E27FC236}">
                    <a16:creationId xmlns:a16="http://schemas.microsoft.com/office/drawing/2014/main" id="{EAE03E46-6E3F-7A04-0800-BEFF5D5FB536}"/>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390D8F3-3151-9BD6-055F-8EF345448E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8" name="TextBox 27">
              <a:hlinkClick r:id="rId5"/>
              <a:extLst>
                <a:ext uri="{FF2B5EF4-FFF2-40B4-BE49-F238E27FC236}">
                  <a16:creationId xmlns:a16="http://schemas.microsoft.com/office/drawing/2014/main" id="{8FD2BC28-4C10-9FE7-F740-38E09A3653B1}"/>
                </a:ext>
              </a:extLst>
            </p:cNvPr>
            <p:cNvSpPr txBox="1"/>
            <p:nvPr/>
          </p:nvSpPr>
          <p:spPr>
            <a:xfrm>
              <a:off x="720664" y="4321147"/>
              <a:ext cx="2304000" cy="338554"/>
            </a:xfrm>
            <a:prstGeom prst="rect">
              <a:avLst/>
            </a:prstGeom>
            <a:noFill/>
          </p:spPr>
          <p:txBody>
            <a:bodyPr wrap="square" rtlCol="0">
              <a:spAutoFit/>
            </a:bodyPr>
            <a:lstStyle/>
            <a:p>
              <a:pPr algn="ctr"/>
              <a:r>
                <a:rPr lang="en-US" sz="1600" spc="300" dirty="0">
                  <a:solidFill>
                    <a:srgbClr val="FF6900"/>
                  </a:solidFill>
                  <a:latin typeface="Times New Roman" panose="02020603050405020304" pitchFamily="18" charset="0"/>
                  <a:cs typeface="Times New Roman" panose="02020603050405020304" pitchFamily="18" charset="0"/>
                </a:rPr>
                <a:t>Yuva Nandhini M</a:t>
              </a:r>
              <a:endParaRPr lang="en-IN" sz="1600" spc="300" dirty="0">
                <a:solidFill>
                  <a:srgbClr val="FF69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61407192-D58B-1144-099F-C1F4A70714EE}"/>
                </a:ext>
              </a:extLst>
            </p:cNvPr>
            <p:cNvSpPr txBox="1"/>
            <p:nvPr/>
          </p:nvSpPr>
          <p:spPr>
            <a:xfrm>
              <a:off x="720664" y="4741928"/>
              <a:ext cx="2304000" cy="338554"/>
            </a:xfrm>
            <a:prstGeom prst="rect">
              <a:avLst/>
            </a:prstGeom>
            <a:noFill/>
          </p:spPr>
          <p:txBody>
            <a:bodyPr wrap="square" rtlCol="0">
              <a:spAutoFit/>
            </a:bodyPr>
            <a:lstStyle/>
            <a:p>
              <a:pPr algn="ctr"/>
              <a:r>
                <a:rPr lang="en-US" sz="16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2EE6AED-AB00-A46C-3937-0DE0FF71E1E0}"/>
              </a:ext>
            </a:extLst>
          </p:cNvPr>
          <p:cNvGrpSpPr/>
          <p:nvPr/>
        </p:nvGrpSpPr>
        <p:grpSpPr>
          <a:xfrm>
            <a:off x="3275623" y="2198298"/>
            <a:ext cx="2694897" cy="2887180"/>
            <a:chOff x="3340772" y="2198298"/>
            <a:chExt cx="2694897" cy="2887180"/>
          </a:xfrm>
        </p:grpSpPr>
        <p:grpSp>
          <p:nvGrpSpPr>
            <p:cNvPr id="17" name="Group 16">
              <a:extLst>
                <a:ext uri="{FF2B5EF4-FFF2-40B4-BE49-F238E27FC236}">
                  <a16:creationId xmlns:a16="http://schemas.microsoft.com/office/drawing/2014/main" id="{1AE8F1C4-D92D-D251-BAE5-3BFE434EC97E}"/>
                </a:ext>
              </a:extLst>
            </p:cNvPr>
            <p:cNvGrpSpPr/>
            <p:nvPr/>
          </p:nvGrpSpPr>
          <p:grpSpPr>
            <a:xfrm>
              <a:off x="3721170" y="2198298"/>
              <a:ext cx="1934100" cy="1934100"/>
              <a:chOff x="1314450" y="1438275"/>
              <a:chExt cx="2628900" cy="2628900"/>
            </a:xfrm>
          </p:grpSpPr>
          <p:sp>
            <p:nvSpPr>
              <p:cNvPr id="18" name="Oval 17">
                <a:extLst>
                  <a:ext uri="{FF2B5EF4-FFF2-40B4-BE49-F238E27FC236}">
                    <a16:creationId xmlns:a16="http://schemas.microsoft.com/office/drawing/2014/main" id="{2291FF51-570A-0481-146C-7CC441E94DC9}"/>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D5FFCB2-A4EC-41D1-B396-95975275B74F}"/>
                  </a:ext>
                </a:extLst>
              </p:cNvPr>
              <p:cNvPicPr>
                <a:picLocks noChangeAspect="1"/>
              </p:cNvPicPr>
              <p:nvPr/>
            </p:nvPicPr>
            <p:blipFill>
              <a:blip r:embed="rId6">
                <a:extLst>
                  <a:ext uri="{28A0092B-C50C-407E-A947-70E740481C1C}">
                    <a14:useLocalDpi xmlns:a14="http://schemas.microsoft.com/office/drawing/2010/main" val="0"/>
                  </a:ext>
                </a:extLst>
              </a:blip>
              <a:srcRect l="19815" t="14861" r="21851" b="39306"/>
              <a:stretch/>
            </p:blipFill>
            <p:spPr>
              <a:xfrm>
                <a:off x="1385857" y="1509682"/>
                <a:ext cx="2486086" cy="2486086"/>
              </a:xfrm>
              <a:prstGeom prst="ellipse">
                <a:avLst/>
              </a:prstGeom>
            </p:spPr>
          </p:pic>
        </p:grpSp>
        <p:sp>
          <p:nvSpPr>
            <p:cNvPr id="26" name="TextBox 25">
              <a:hlinkClick r:id="rId7"/>
              <a:extLst>
                <a:ext uri="{FF2B5EF4-FFF2-40B4-BE49-F238E27FC236}">
                  <a16:creationId xmlns:a16="http://schemas.microsoft.com/office/drawing/2014/main" id="{B09A32AD-025F-2805-0651-45A777AEB08F}"/>
                </a:ext>
              </a:extLst>
            </p:cNvPr>
            <p:cNvSpPr txBox="1"/>
            <p:nvPr/>
          </p:nvSpPr>
          <p:spPr>
            <a:xfrm>
              <a:off x="3536220" y="4321147"/>
              <a:ext cx="2304000" cy="338554"/>
            </a:xfrm>
            <a:prstGeom prst="rect">
              <a:avLst/>
            </a:prstGeom>
            <a:noFill/>
          </p:spPr>
          <p:txBody>
            <a:bodyPr wrap="square" rtlCol="0">
              <a:spAutoFit/>
            </a:bodyPr>
            <a:lstStyle/>
            <a:p>
              <a:pPr algn="ctr"/>
              <a:r>
                <a:rPr lang="en-US" sz="1600" spc="300" dirty="0">
                  <a:solidFill>
                    <a:srgbClr val="FF6900"/>
                  </a:solidFill>
                  <a:latin typeface="Times New Roman" panose="02020603050405020304" pitchFamily="18" charset="0"/>
                  <a:cs typeface="Times New Roman" panose="02020603050405020304" pitchFamily="18" charset="0"/>
                </a:rPr>
                <a:t>Praveenkumar S</a:t>
              </a:r>
              <a:endParaRPr lang="en-IN" sz="1600" spc="300" dirty="0">
                <a:solidFill>
                  <a:srgbClr val="FF69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59EAD9A-ED28-8A54-A2D6-88B9E1A82234}"/>
                </a:ext>
              </a:extLst>
            </p:cNvPr>
            <p:cNvSpPr txBox="1"/>
            <p:nvPr/>
          </p:nvSpPr>
          <p:spPr>
            <a:xfrm>
              <a:off x="3340772" y="4746924"/>
              <a:ext cx="2694897" cy="338554"/>
            </a:xfrm>
            <a:prstGeom prst="rect">
              <a:avLst/>
            </a:prstGeom>
            <a:noFill/>
          </p:spPr>
          <p:txBody>
            <a:bodyPr wrap="square" rtlCol="0">
              <a:spAutoFit/>
            </a:bodyPr>
            <a:lstStyle/>
            <a:p>
              <a:pPr algn="ctr"/>
              <a:r>
                <a:rPr lang="en-US" sz="16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46EE1EDF-823F-59CB-88F3-C8A3712D98A3}"/>
              </a:ext>
            </a:extLst>
          </p:cNvPr>
          <p:cNvGrpSpPr/>
          <p:nvPr/>
        </p:nvGrpSpPr>
        <p:grpSpPr>
          <a:xfrm>
            <a:off x="9167335" y="2198298"/>
            <a:ext cx="2304000" cy="2887180"/>
            <a:chOff x="9167335" y="2198298"/>
            <a:chExt cx="2304000" cy="2887180"/>
          </a:xfrm>
        </p:grpSpPr>
        <p:grpSp>
          <p:nvGrpSpPr>
            <p:cNvPr id="23" name="Group 22">
              <a:extLst>
                <a:ext uri="{FF2B5EF4-FFF2-40B4-BE49-F238E27FC236}">
                  <a16:creationId xmlns:a16="http://schemas.microsoft.com/office/drawing/2014/main" id="{018FC737-B3A5-B9AC-F542-8A5FE5F8BC1E}"/>
                </a:ext>
              </a:extLst>
            </p:cNvPr>
            <p:cNvGrpSpPr/>
            <p:nvPr/>
          </p:nvGrpSpPr>
          <p:grpSpPr>
            <a:xfrm>
              <a:off x="9352285" y="2198298"/>
              <a:ext cx="1934100" cy="1934100"/>
              <a:chOff x="1314450" y="1438275"/>
              <a:chExt cx="2628900" cy="2628900"/>
            </a:xfrm>
          </p:grpSpPr>
          <p:sp>
            <p:nvSpPr>
              <p:cNvPr id="24" name="Oval 23">
                <a:extLst>
                  <a:ext uri="{FF2B5EF4-FFF2-40B4-BE49-F238E27FC236}">
                    <a16:creationId xmlns:a16="http://schemas.microsoft.com/office/drawing/2014/main" id="{58090E4E-4629-BDCD-B9F7-8B419E2F26B5}"/>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BCB6E0E-DA48-F7F0-9710-56A1535E52A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7" name="TextBox 26">
              <a:hlinkClick r:id="rId9"/>
              <a:extLst>
                <a:ext uri="{FF2B5EF4-FFF2-40B4-BE49-F238E27FC236}">
                  <a16:creationId xmlns:a16="http://schemas.microsoft.com/office/drawing/2014/main" id="{0BEA3235-6DEC-744A-C9BE-E2641F927DA9}"/>
                </a:ext>
              </a:extLst>
            </p:cNvPr>
            <p:cNvSpPr txBox="1"/>
            <p:nvPr/>
          </p:nvSpPr>
          <p:spPr>
            <a:xfrm>
              <a:off x="9167335" y="4321147"/>
              <a:ext cx="2304000" cy="338554"/>
            </a:xfrm>
            <a:prstGeom prst="rect">
              <a:avLst/>
            </a:prstGeom>
            <a:noFill/>
          </p:spPr>
          <p:txBody>
            <a:bodyPr wrap="square" rtlCol="0">
              <a:spAutoFit/>
            </a:bodyPr>
            <a:lstStyle/>
            <a:p>
              <a:pPr algn="ctr"/>
              <a:r>
                <a:rPr lang="en-US" sz="1600" spc="300" dirty="0">
                  <a:solidFill>
                    <a:srgbClr val="FF6900"/>
                  </a:solidFill>
                  <a:latin typeface="Times New Roman" panose="02020603050405020304" pitchFamily="18" charset="0"/>
                  <a:cs typeface="Times New Roman" panose="02020603050405020304" pitchFamily="18" charset="0"/>
                </a:rPr>
                <a:t>Uma Maheswari P</a:t>
              </a:r>
              <a:endParaRPr lang="en-IN" sz="1600" spc="300" dirty="0">
                <a:solidFill>
                  <a:srgbClr val="FF69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36D1BEA-9B5F-58A2-6F1E-87D3274AE88D}"/>
                </a:ext>
              </a:extLst>
            </p:cNvPr>
            <p:cNvSpPr txBox="1"/>
            <p:nvPr/>
          </p:nvSpPr>
          <p:spPr>
            <a:xfrm>
              <a:off x="9167335" y="4746924"/>
              <a:ext cx="2304000" cy="338554"/>
            </a:xfrm>
            <a:prstGeom prst="rect">
              <a:avLst/>
            </a:prstGeom>
            <a:noFill/>
          </p:spPr>
          <p:txBody>
            <a:bodyPr wrap="square" rtlCol="0">
              <a:spAutoFit/>
            </a:bodyPr>
            <a:lstStyle/>
            <a:p>
              <a:pPr algn="ctr"/>
              <a:r>
                <a:rPr lang="en-US" sz="16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2E133813-B4F8-DEB6-DA63-DBF28A1A9C3A}"/>
              </a:ext>
            </a:extLst>
          </p:cNvPr>
          <p:cNvGrpSpPr/>
          <p:nvPr/>
        </p:nvGrpSpPr>
        <p:grpSpPr>
          <a:xfrm>
            <a:off x="6221479" y="2198298"/>
            <a:ext cx="2694897" cy="2887180"/>
            <a:chOff x="6254053" y="2198298"/>
            <a:chExt cx="2694897" cy="2887180"/>
          </a:xfrm>
        </p:grpSpPr>
        <p:grpSp>
          <p:nvGrpSpPr>
            <p:cNvPr id="20" name="Group 19">
              <a:extLst>
                <a:ext uri="{FF2B5EF4-FFF2-40B4-BE49-F238E27FC236}">
                  <a16:creationId xmlns:a16="http://schemas.microsoft.com/office/drawing/2014/main" id="{5BDF09A3-38EE-7C18-2761-5336882B90A4}"/>
                </a:ext>
              </a:extLst>
            </p:cNvPr>
            <p:cNvGrpSpPr/>
            <p:nvPr/>
          </p:nvGrpSpPr>
          <p:grpSpPr>
            <a:xfrm>
              <a:off x="6634451" y="2198298"/>
              <a:ext cx="1934100" cy="1934100"/>
              <a:chOff x="1314450" y="1438275"/>
              <a:chExt cx="2628900" cy="2628900"/>
            </a:xfrm>
          </p:grpSpPr>
          <p:sp>
            <p:nvSpPr>
              <p:cNvPr id="21" name="Oval 20">
                <a:extLst>
                  <a:ext uri="{FF2B5EF4-FFF2-40B4-BE49-F238E27FC236}">
                    <a16:creationId xmlns:a16="http://schemas.microsoft.com/office/drawing/2014/main" id="{02DC51D2-5FFF-2768-1D55-5EF680B8A017}"/>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30BEB30-89B0-2364-E75D-70F16ADD94A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9" name="TextBox 28">
              <a:hlinkClick r:id="rId11"/>
              <a:extLst>
                <a:ext uri="{FF2B5EF4-FFF2-40B4-BE49-F238E27FC236}">
                  <a16:creationId xmlns:a16="http://schemas.microsoft.com/office/drawing/2014/main" id="{67A48C05-781A-4CB7-E6A5-E8403E98E010}"/>
                </a:ext>
              </a:extLst>
            </p:cNvPr>
            <p:cNvSpPr txBox="1"/>
            <p:nvPr/>
          </p:nvSpPr>
          <p:spPr>
            <a:xfrm>
              <a:off x="6449501" y="4321147"/>
              <a:ext cx="2304000" cy="338554"/>
            </a:xfrm>
            <a:prstGeom prst="rect">
              <a:avLst/>
            </a:prstGeom>
            <a:noFill/>
          </p:spPr>
          <p:txBody>
            <a:bodyPr wrap="square" rtlCol="0">
              <a:spAutoFit/>
            </a:bodyPr>
            <a:lstStyle/>
            <a:p>
              <a:pPr algn="ctr"/>
              <a:r>
                <a:rPr lang="en-US" sz="1600" spc="300" dirty="0">
                  <a:solidFill>
                    <a:srgbClr val="FF6900"/>
                  </a:solidFill>
                  <a:latin typeface="Times New Roman" panose="02020603050405020304" pitchFamily="18" charset="0"/>
                  <a:cs typeface="Times New Roman" panose="02020603050405020304" pitchFamily="18" charset="0"/>
                </a:rPr>
                <a:t>Sibi Siddharth S</a:t>
              </a:r>
              <a:endParaRPr lang="en-IN" sz="1600" spc="300" dirty="0">
                <a:solidFill>
                  <a:srgbClr val="FF69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54C29A5-1E14-4C25-B274-A1769F11A30B}"/>
                </a:ext>
              </a:extLst>
            </p:cNvPr>
            <p:cNvSpPr txBox="1"/>
            <p:nvPr/>
          </p:nvSpPr>
          <p:spPr>
            <a:xfrm>
              <a:off x="6254053" y="4746924"/>
              <a:ext cx="2694897" cy="338554"/>
            </a:xfrm>
            <a:prstGeom prst="rect">
              <a:avLst/>
            </a:prstGeom>
            <a:noFill/>
          </p:spPr>
          <p:txBody>
            <a:bodyPr wrap="square" rtlCol="0">
              <a:spAutoFit/>
            </a:bodyPr>
            <a:lstStyle/>
            <a:p>
              <a:pPr algn="ctr"/>
              <a:r>
                <a:rPr lang="en-US" sz="16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15238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980E-6C8C-4D00-AA18-BDF9FF9FA9C9}"/>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4E0FFC4-C2DC-A8E8-0D7E-28E2F49F9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5" name="TextBox 24">
            <a:extLst>
              <a:ext uri="{FF2B5EF4-FFF2-40B4-BE49-F238E27FC236}">
                <a16:creationId xmlns:a16="http://schemas.microsoft.com/office/drawing/2014/main" id="{127521F1-B9DB-FEF3-B099-33E0B9448AD8}"/>
              </a:ext>
            </a:extLst>
          </p:cNvPr>
          <p:cNvSpPr txBox="1"/>
          <p:nvPr/>
        </p:nvSpPr>
        <p:spPr>
          <a:xfrm>
            <a:off x="3039119" y="1545733"/>
            <a:ext cx="6113760" cy="1323439"/>
          </a:xfrm>
          <a:prstGeom prst="rect">
            <a:avLst/>
          </a:prstGeom>
          <a:noFill/>
        </p:spPr>
        <p:txBody>
          <a:bodyPr wrap="square" rtlCol="0">
            <a:spAutoFit/>
          </a:bodyPr>
          <a:lstStyle/>
          <a:p>
            <a:pPr algn="ctr"/>
            <a:r>
              <a:rPr lang="en-US" sz="4000" b="1" dirty="0">
                <a:solidFill>
                  <a:srgbClr val="FF6900"/>
                </a:solidFill>
                <a:latin typeface="Times New Roman" panose="02020603050405020304" pitchFamily="18" charset="0"/>
                <a:cs typeface="Times New Roman" panose="02020603050405020304" pitchFamily="18" charset="0"/>
              </a:rPr>
              <a:t>Preserving the Past, </a:t>
            </a:r>
            <a:r>
              <a:rPr lang="en-US" sz="4000" dirty="0">
                <a:latin typeface="Times New Roman" panose="02020603050405020304" pitchFamily="18" charset="0"/>
                <a:cs typeface="Times New Roman" panose="02020603050405020304" pitchFamily="18" charset="0"/>
              </a:rPr>
              <a:t>Empowering the Future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AF8CB2-FDD1-C485-7B6E-B11FA4FDFEE5}"/>
              </a:ext>
            </a:extLst>
          </p:cNvPr>
          <p:cNvSpPr txBox="1"/>
          <p:nvPr/>
        </p:nvSpPr>
        <p:spPr>
          <a:xfrm>
            <a:off x="4580710" y="333562"/>
            <a:ext cx="6531428" cy="369332"/>
          </a:xfrm>
          <a:prstGeom prst="rect">
            <a:avLst/>
          </a:prstGeom>
          <a:noFill/>
        </p:spPr>
        <p:txBody>
          <a:bodyPr wrap="square" rtlCol="0">
            <a:spAutoFit/>
          </a:bodyPr>
          <a:lstStyle/>
          <a:p>
            <a:pPr algn="r"/>
            <a:r>
              <a:rPr lang="en-US" dirty="0">
                <a:solidFill>
                  <a:schemeClr val="tx1">
                    <a:lumMod val="65000"/>
                    <a:lumOff val="35000"/>
                  </a:schemeClr>
                </a:solidFill>
                <a:latin typeface="Times New Roman" panose="02020603050405020304" pitchFamily="18" charset="0"/>
                <a:cs typeface="Times New Roman" panose="02020603050405020304" pitchFamily="18" charset="0"/>
              </a:rPr>
              <a:t>Live Project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DE53D8-DFBE-05B8-54AA-D737EBB197B8}"/>
              </a:ext>
            </a:extLst>
          </p:cNvPr>
          <p:cNvGrpSpPr/>
          <p:nvPr/>
        </p:nvGrpSpPr>
        <p:grpSpPr>
          <a:xfrm>
            <a:off x="5036952" y="3429000"/>
            <a:ext cx="2118093" cy="2118093"/>
            <a:chOff x="5036953" y="3584207"/>
            <a:chExt cx="2118093" cy="2118093"/>
          </a:xfrm>
        </p:grpSpPr>
        <p:grpSp>
          <p:nvGrpSpPr>
            <p:cNvPr id="23" name="Group 22">
              <a:extLst>
                <a:ext uri="{FF2B5EF4-FFF2-40B4-BE49-F238E27FC236}">
                  <a16:creationId xmlns:a16="http://schemas.microsoft.com/office/drawing/2014/main" id="{D80AEE4C-5240-85BB-1D3D-F19532BE410F}"/>
                </a:ext>
              </a:extLst>
            </p:cNvPr>
            <p:cNvGrpSpPr/>
            <p:nvPr/>
          </p:nvGrpSpPr>
          <p:grpSpPr>
            <a:xfrm>
              <a:off x="5133837" y="3678862"/>
              <a:ext cx="1924327" cy="1924327"/>
              <a:chOff x="5133836" y="3678862"/>
              <a:chExt cx="1924327" cy="1924327"/>
            </a:xfrm>
          </p:grpSpPr>
          <p:pic>
            <p:nvPicPr>
              <p:cNvPr id="10" name="Picture 9">
                <a:extLst>
                  <a:ext uri="{FF2B5EF4-FFF2-40B4-BE49-F238E27FC236}">
                    <a16:creationId xmlns:a16="http://schemas.microsoft.com/office/drawing/2014/main" id="{A581097E-081A-C3FD-3110-308A72C8F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836" y="3678862"/>
                <a:ext cx="1924327" cy="1924327"/>
              </a:xfrm>
              <a:prstGeom prst="roundRect">
                <a:avLst>
                  <a:gd name="adj" fmla="val 5353"/>
                </a:avLst>
              </a:prstGeom>
            </p:spPr>
          </p:pic>
          <p:pic>
            <p:nvPicPr>
              <p:cNvPr id="18" name="Graphic 17">
                <a:extLst>
                  <a:ext uri="{FF2B5EF4-FFF2-40B4-BE49-F238E27FC236}">
                    <a16:creationId xmlns:a16="http://schemas.microsoft.com/office/drawing/2014/main" id="{CD772BBD-C401-8D0A-4897-CE7E44C7C34C}"/>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5906799" y="4377328"/>
                <a:ext cx="378398" cy="417916"/>
              </a:xfrm>
              <a:prstGeom prst="rect">
                <a:avLst/>
              </a:prstGeom>
            </p:spPr>
          </p:pic>
        </p:grpSp>
        <p:sp>
          <p:nvSpPr>
            <p:cNvPr id="2" name="Rectangle: Rounded Corners 1">
              <a:extLst>
                <a:ext uri="{FF2B5EF4-FFF2-40B4-BE49-F238E27FC236}">
                  <a16:creationId xmlns:a16="http://schemas.microsoft.com/office/drawing/2014/main" id="{93DD9263-367E-A266-651E-C76A61FDF8B0}"/>
                </a:ext>
              </a:extLst>
            </p:cNvPr>
            <p:cNvSpPr/>
            <p:nvPr/>
          </p:nvSpPr>
          <p:spPr>
            <a:xfrm>
              <a:off x="5036953" y="3584207"/>
              <a:ext cx="2118093" cy="2118093"/>
            </a:xfrm>
            <a:prstGeom prst="roundRect">
              <a:avLst>
                <a:gd name="adj" fmla="val 10440"/>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8546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B1E7-1F27-8AAA-58FD-F52C06300EA3}"/>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E7755E56-2A88-70DD-B0E0-A050A07772B8}"/>
              </a:ext>
            </a:extLst>
          </p:cNvPr>
          <p:cNvSpPr txBox="1"/>
          <p:nvPr/>
        </p:nvSpPr>
        <p:spPr>
          <a:xfrm>
            <a:off x="3039120" y="1952168"/>
            <a:ext cx="6113760" cy="1200329"/>
          </a:xfrm>
          <a:prstGeom prst="rect">
            <a:avLst/>
          </a:prstGeom>
          <a:noFill/>
        </p:spPr>
        <p:txBody>
          <a:bodyPr wrap="square" rtlCol="0">
            <a:spAutoFit/>
          </a:bodyPr>
          <a:lstStyle/>
          <a:p>
            <a:pPr algn="ctr"/>
            <a:r>
              <a:rPr lang="en-US" sz="7200" b="1" dirty="0">
                <a:solidFill>
                  <a:srgbClr val="FF6900"/>
                </a:solidFill>
                <a:latin typeface="Times New Roman" panose="02020603050405020304" pitchFamily="18" charset="0"/>
                <a:cs typeface="Times New Roman" panose="02020603050405020304" pitchFamily="18" charset="0"/>
              </a:rPr>
              <a:t>Bye!  Bye!</a:t>
            </a:r>
            <a:endParaRPr lang="en-IN" sz="7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5EE9A6D-54CB-39DB-E2F4-C2E7632ABA2D}"/>
              </a:ext>
            </a:extLst>
          </p:cNvPr>
          <p:cNvSpPr txBox="1"/>
          <p:nvPr/>
        </p:nvSpPr>
        <p:spPr>
          <a:xfrm>
            <a:off x="2943870" y="3429000"/>
            <a:ext cx="6113760" cy="1862048"/>
          </a:xfrm>
          <a:prstGeom prst="rect">
            <a:avLst/>
          </a:prstGeom>
          <a:noFill/>
        </p:spPr>
        <p:txBody>
          <a:bodyPr wrap="square" rtlCol="0">
            <a:spAutoFit/>
          </a:bodyPr>
          <a:lstStyle/>
          <a:p>
            <a:pPr algn="ctr"/>
            <a:r>
              <a:rPr lang="en-US" sz="11500" b="1" dirty="0">
                <a:solidFill>
                  <a:srgbClr val="FF6900"/>
                </a:solidFill>
                <a:latin typeface="Times New Roman" panose="02020603050405020304" pitchFamily="18" charset="0"/>
                <a:cs typeface="Times New Roman" panose="02020603050405020304" pitchFamily="18" charset="0"/>
              </a:rPr>
              <a:t>👋🏼</a:t>
            </a:r>
            <a:endParaRPr lang="en-IN" sz="115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83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298-CC97-34AB-6F21-97F5C9977CA0}"/>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8E80518-F01E-9799-2D12-727BC0F0D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5" name="TextBox 24">
            <a:extLst>
              <a:ext uri="{FF2B5EF4-FFF2-40B4-BE49-F238E27FC236}">
                <a16:creationId xmlns:a16="http://schemas.microsoft.com/office/drawing/2014/main" id="{92C48B74-1F48-576D-C69B-396DE4A80801}"/>
              </a:ext>
            </a:extLst>
          </p:cNvPr>
          <p:cNvSpPr txBox="1"/>
          <p:nvPr/>
        </p:nvSpPr>
        <p:spPr>
          <a:xfrm>
            <a:off x="929641" y="1415801"/>
            <a:ext cx="10332719" cy="16879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Historical documents are invaluable cultural assets.</a:t>
            </a: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such documents are handwritten and exist in regional languages, making them hard to access.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FD9E60-8955-73CF-F2B5-425D61DE950C}"/>
              </a:ext>
            </a:extLst>
          </p:cNvPr>
          <p:cNvSpPr txBox="1"/>
          <p:nvPr/>
        </p:nvSpPr>
        <p:spPr>
          <a:xfrm>
            <a:off x="4580710" y="333562"/>
            <a:ext cx="6531428" cy="369332"/>
          </a:xfrm>
          <a:prstGeom prst="rect">
            <a:avLst/>
          </a:prstGeom>
          <a:noFill/>
        </p:spPr>
        <p:txBody>
          <a:bodyPr wrap="square" rtlCol="0">
            <a:spAutoFit/>
          </a:bodyPr>
          <a:lstStyle/>
          <a:p>
            <a:pPr algn="r"/>
            <a:r>
              <a:rPr lang="en-US" dirty="0">
                <a:solidFill>
                  <a:schemeClr val="tx1">
                    <a:lumMod val="65000"/>
                    <a:lumOff val="35000"/>
                  </a:schemeClr>
                </a:solidFill>
                <a:latin typeface="Times New Roman" panose="02020603050405020304" pitchFamily="18" charset="0"/>
                <a:cs typeface="Times New Roman" panose="02020603050405020304" pitchFamily="18" charset="0"/>
              </a:rPr>
              <a:t>Introduction &amp; Background</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430B40B-7E56-B3C4-0CB3-939F338301FD}"/>
              </a:ext>
            </a:extLst>
          </p:cNvPr>
          <p:cNvSpPr txBox="1"/>
          <p:nvPr/>
        </p:nvSpPr>
        <p:spPr>
          <a:xfrm>
            <a:off x="929641" y="76922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Overview:</a:t>
            </a:r>
          </a:p>
        </p:txBody>
      </p:sp>
      <p:sp>
        <p:nvSpPr>
          <p:cNvPr id="26" name="TextBox 25">
            <a:extLst>
              <a:ext uri="{FF2B5EF4-FFF2-40B4-BE49-F238E27FC236}">
                <a16:creationId xmlns:a16="http://schemas.microsoft.com/office/drawing/2014/main" id="{9CE39E3A-59C9-2EF1-85A5-C37F26618C81}"/>
              </a:ext>
            </a:extLst>
          </p:cNvPr>
          <p:cNvSpPr txBox="1"/>
          <p:nvPr/>
        </p:nvSpPr>
        <p:spPr>
          <a:xfrm>
            <a:off x="929641" y="3816949"/>
            <a:ext cx="10332719" cy="11339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To preserve cultural heritage by converting these documents into accessible digital formats.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B6751319-F073-C021-9134-F05C55B91054}"/>
              </a:ext>
            </a:extLst>
          </p:cNvPr>
          <p:cNvSpPr txBox="1"/>
          <p:nvPr/>
        </p:nvSpPr>
        <p:spPr>
          <a:xfrm>
            <a:off x="929641" y="317037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Purpose:</a:t>
            </a:r>
          </a:p>
        </p:txBody>
      </p:sp>
      <p:sp>
        <p:nvSpPr>
          <p:cNvPr id="28" name="TextBox 27">
            <a:extLst>
              <a:ext uri="{FF2B5EF4-FFF2-40B4-BE49-F238E27FC236}">
                <a16:creationId xmlns:a16="http://schemas.microsoft.com/office/drawing/2014/main" id="{0ECA264B-A25E-995C-AD1A-507C38841906}"/>
              </a:ext>
            </a:extLst>
          </p:cNvPr>
          <p:cNvSpPr txBox="1"/>
          <p:nvPr/>
        </p:nvSpPr>
        <p:spPr>
          <a:xfrm>
            <a:off x="929641" y="5664101"/>
            <a:ext cx="10332719" cy="57996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Growing demand for digitization in libraries, museums, and academic research.</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CC0BC6E-B39F-58CD-DE9B-C3061612913C}"/>
              </a:ext>
            </a:extLst>
          </p:cNvPr>
          <p:cNvSpPr txBox="1"/>
          <p:nvPr/>
        </p:nvSpPr>
        <p:spPr>
          <a:xfrm>
            <a:off x="929641" y="50175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Context:</a:t>
            </a:r>
          </a:p>
        </p:txBody>
      </p:sp>
    </p:spTree>
    <p:extLst>
      <p:ext uri="{BB962C8B-B14F-4D97-AF65-F5344CB8AC3E}">
        <p14:creationId xmlns:p14="http://schemas.microsoft.com/office/powerpoint/2010/main" val="309470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0550-EFE6-31E2-FB42-9039A24C605B}"/>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DFFE5586-146E-120A-1F33-702E0C108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CBEBB4B4-94BF-C4AA-F72C-6E01341FBCA7}"/>
              </a:ext>
            </a:extLst>
          </p:cNvPr>
          <p:cNvSpPr txBox="1"/>
          <p:nvPr/>
        </p:nvSpPr>
        <p:spPr>
          <a:xfrm>
            <a:off x="4580710" y="333562"/>
            <a:ext cx="6531428" cy="369332"/>
          </a:xfrm>
          <a:prstGeom prst="rect">
            <a:avLst/>
          </a:prstGeom>
          <a:noFill/>
        </p:spPr>
        <p:txBody>
          <a:bodyPr wrap="square" rtlCol="0">
            <a:spAutoFit/>
          </a:bodyPr>
          <a:lstStyle/>
          <a:p>
            <a:pPr algn="r"/>
            <a:r>
              <a:rPr lang="en-IN" dirty="0"/>
              <a:t>Problem Statement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0F9EE6-FE09-13BD-9B71-4D0BB968ADFF}"/>
              </a:ext>
            </a:extLst>
          </p:cNvPr>
          <p:cNvGrpSpPr/>
          <p:nvPr/>
        </p:nvGrpSpPr>
        <p:grpSpPr>
          <a:xfrm>
            <a:off x="929641" y="1371979"/>
            <a:ext cx="10332719" cy="579967"/>
            <a:chOff x="929641" y="1371979"/>
            <a:chExt cx="10332719" cy="579967"/>
          </a:xfrm>
        </p:grpSpPr>
        <p:sp>
          <p:nvSpPr>
            <p:cNvPr id="25" name="TextBox 24">
              <a:extLst>
                <a:ext uri="{FF2B5EF4-FFF2-40B4-BE49-F238E27FC236}">
                  <a16:creationId xmlns:a16="http://schemas.microsoft.com/office/drawing/2014/main" id="{F3A62219-F888-E8F5-9276-E16650A6783B}"/>
                </a:ext>
              </a:extLst>
            </p:cNvPr>
            <p:cNvSpPr txBox="1"/>
            <p:nvPr/>
          </p:nvSpPr>
          <p:spPr>
            <a:xfrm>
              <a:off x="2080260" y="1371979"/>
              <a:ext cx="9182100" cy="579967"/>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Artificial Intelligence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9F9330F-8E46-2153-2ACC-901EA4BD21D5}"/>
                </a:ext>
              </a:extLst>
            </p:cNvPr>
            <p:cNvSpPr txBox="1"/>
            <p:nvPr/>
          </p:nvSpPr>
          <p:spPr>
            <a:xfrm>
              <a:off x="929641" y="1371979"/>
              <a:ext cx="11506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Theme:</a:t>
              </a:r>
            </a:p>
          </p:txBody>
        </p:sp>
      </p:grpSp>
      <p:sp>
        <p:nvSpPr>
          <p:cNvPr id="2" name="TextBox 1">
            <a:extLst>
              <a:ext uri="{FF2B5EF4-FFF2-40B4-BE49-F238E27FC236}">
                <a16:creationId xmlns:a16="http://schemas.microsoft.com/office/drawing/2014/main" id="{F3598501-EF05-EE15-675C-54DF28617EAE}"/>
              </a:ext>
            </a:extLst>
          </p:cNvPr>
          <p:cNvSpPr txBox="1"/>
          <p:nvPr/>
        </p:nvSpPr>
        <p:spPr>
          <a:xfrm>
            <a:off x="929641" y="3152781"/>
            <a:ext cx="10332719" cy="2795958"/>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How might we develop an AI or OCR solution to digitize and convert handwritten, old registered documents into a readable and accessible format in regional languages, improving public access and readability of historical records? The solution should allow the output to be downloaded in various formats such as PDF and Word, enabling wider distribution and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BE7A3F-27C0-7E46-D20F-AFDF31B69EA7}"/>
              </a:ext>
            </a:extLst>
          </p:cNvPr>
          <p:cNvSpPr txBox="1"/>
          <p:nvPr/>
        </p:nvSpPr>
        <p:spPr>
          <a:xfrm>
            <a:off x="929641" y="2262380"/>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08234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45A5-3235-BF95-4065-231909411CDD}"/>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4D39584B-0CF7-D82C-E1A6-FB22BE4615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383B4CBB-24A7-697B-5B83-FE7E365C753C}"/>
              </a:ext>
            </a:extLst>
          </p:cNvPr>
          <p:cNvSpPr txBox="1"/>
          <p:nvPr/>
        </p:nvSpPr>
        <p:spPr>
          <a:xfrm>
            <a:off x="4580710" y="333562"/>
            <a:ext cx="6531428" cy="369332"/>
          </a:xfrm>
          <a:prstGeom prst="rect">
            <a:avLst/>
          </a:prstGeom>
          <a:noFill/>
        </p:spPr>
        <p:txBody>
          <a:bodyPr wrap="square" rtlCol="0">
            <a:spAutoFit/>
          </a:bodyPr>
          <a:lstStyle/>
          <a:p>
            <a:pPr algn="r"/>
            <a:r>
              <a:rPr lang="en-IN" dirty="0"/>
              <a:t>Challenges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72696AD-B630-517B-BD22-833257A3F730}"/>
              </a:ext>
            </a:extLst>
          </p:cNvPr>
          <p:cNvSpPr txBox="1"/>
          <p:nvPr/>
        </p:nvSpPr>
        <p:spPr>
          <a:xfrm>
            <a:off x="963998" y="1553049"/>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documents deteriorate over time.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ACCA17-06EE-ACB0-ED4B-6AA3F3354B39}"/>
              </a:ext>
            </a:extLst>
          </p:cNvPr>
          <p:cNvSpPr txBox="1"/>
          <p:nvPr/>
        </p:nvSpPr>
        <p:spPr>
          <a:xfrm>
            <a:off x="963998" y="9406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Degradation:</a:t>
            </a:r>
          </a:p>
        </p:txBody>
      </p:sp>
      <p:sp>
        <p:nvSpPr>
          <p:cNvPr id="9" name="TextBox 8">
            <a:extLst>
              <a:ext uri="{FF2B5EF4-FFF2-40B4-BE49-F238E27FC236}">
                <a16:creationId xmlns:a16="http://schemas.microsoft.com/office/drawing/2014/main" id="{CB6B6F81-0140-BFC5-5973-62DB00BA8458}"/>
              </a:ext>
            </a:extLst>
          </p:cNvPr>
          <p:cNvSpPr txBox="1"/>
          <p:nvPr/>
        </p:nvSpPr>
        <p:spPr>
          <a:xfrm>
            <a:off x="963998" y="2892097"/>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Limited access to rare or regional texts.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B924D8-C759-5538-854D-F3607DDE21B4}"/>
              </a:ext>
            </a:extLst>
          </p:cNvPr>
          <p:cNvSpPr txBox="1"/>
          <p:nvPr/>
        </p:nvSpPr>
        <p:spPr>
          <a:xfrm>
            <a:off x="963998" y="22797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Inaccessibility:</a:t>
            </a:r>
          </a:p>
        </p:txBody>
      </p:sp>
      <p:sp>
        <p:nvSpPr>
          <p:cNvPr id="11" name="TextBox 10">
            <a:extLst>
              <a:ext uri="{FF2B5EF4-FFF2-40B4-BE49-F238E27FC236}">
                <a16:creationId xmlns:a16="http://schemas.microsoft.com/office/drawing/2014/main" id="{19B211B9-6CB7-E789-0D58-2429663D90FA}"/>
              </a:ext>
            </a:extLst>
          </p:cNvPr>
          <p:cNvSpPr txBox="1"/>
          <p:nvPr/>
        </p:nvSpPr>
        <p:spPr>
          <a:xfrm>
            <a:off x="963998" y="4231145"/>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Handwritten texts present difficulties in standard OCR processing.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C28449-7ECC-AA18-F5E4-977F125FF25E}"/>
              </a:ext>
            </a:extLst>
          </p:cNvPr>
          <p:cNvSpPr txBox="1"/>
          <p:nvPr/>
        </p:nvSpPr>
        <p:spPr>
          <a:xfrm>
            <a:off x="963998" y="361877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Handwriting Variability:</a:t>
            </a:r>
          </a:p>
        </p:txBody>
      </p:sp>
      <p:sp>
        <p:nvSpPr>
          <p:cNvPr id="13" name="TextBox 12">
            <a:extLst>
              <a:ext uri="{FF2B5EF4-FFF2-40B4-BE49-F238E27FC236}">
                <a16:creationId xmlns:a16="http://schemas.microsoft.com/office/drawing/2014/main" id="{E6A9A0FF-F7C7-0523-75B6-FE26D1C672E0}"/>
              </a:ext>
            </a:extLst>
          </p:cNvPr>
          <p:cNvSpPr txBox="1"/>
          <p:nvPr/>
        </p:nvSpPr>
        <p:spPr>
          <a:xfrm>
            <a:off x="963998" y="5570191"/>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OCR solutions are not optimized for regional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489655-EC77-490D-EB48-33C39DD94043}"/>
              </a:ext>
            </a:extLst>
          </p:cNvPr>
          <p:cNvSpPr txBox="1"/>
          <p:nvPr/>
        </p:nvSpPr>
        <p:spPr>
          <a:xfrm>
            <a:off x="963998" y="495781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Barriers:</a:t>
            </a:r>
          </a:p>
        </p:txBody>
      </p:sp>
    </p:spTree>
    <p:extLst>
      <p:ext uri="{BB962C8B-B14F-4D97-AF65-F5344CB8AC3E}">
        <p14:creationId xmlns:p14="http://schemas.microsoft.com/office/powerpoint/2010/main" val="321865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B8EE-4657-8B52-68D4-034BCBBD47E5}"/>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B9AD982-1DDA-0733-EAB0-FE5F6D55C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EA615714-DB75-B472-B5A9-FFE4DA379666}"/>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Our Solution – </a:t>
            </a:r>
            <a:r>
              <a:rPr lang="en-IN" dirty="0" err="1">
                <a:latin typeface="Times New Roman" panose="02020603050405020304" pitchFamily="18" charset="0"/>
                <a:cs typeface="Times New Roman" panose="02020603050405020304" pitchFamily="18" charset="0"/>
              </a:rPr>
              <a:t>TextEVolve</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A96487B-F6A9-72A1-CDD6-2EECF6AA5D49}"/>
              </a:ext>
            </a:extLst>
          </p:cNvPr>
          <p:cNvSpPr txBox="1"/>
          <p:nvPr/>
        </p:nvSpPr>
        <p:spPr>
          <a:xfrm>
            <a:off x="929641" y="1942893"/>
            <a:ext cx="10332719" cy="1133965"/>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An AI-driven platform combining a custom ML model with the OCR API for high-accuracy text recognition.</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57C1CEF-8CD7-5514-74AA-07C3E09265EC}"/>
              </a:ext>
            </a:extLst>
          </p:cNvPr>
          <p:cNvSpPr txBox="1"/>
          <p:nvPr/>
        </p:nvSpPr>
        <p:spPr>
          <a:xfrm>
            <a:off x="929641" y="110069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What is </a:t>
            </a:r>
            <a:r>
              <a:rPr lang="en-US" sz="2400">
                <a:solidFill>
                  <a:srgbClr val="FF6900"/>
                </a:solidFill>
                <a:latin typeface="Times New Roman" panose="02020603050405020304" pitchFamily="18" charset="0"/>
                <a:cs typeface="Times New Roman" panose="02020603050405020304" pitchFamily="18" charset="0"/>
              </a:rPr>
              <a:t>TextEvolve</a:t>
            </a:r>
            <a:r>
              <a:rPr lang="en-US" sz="2400" dirty="0">
                <a:solidFill>
                  <a:srgbClr val="FF690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89A78A9E-9571-4929-5FB5-0A2F434CD6CA}"/>
              </a:ext>
            </a:extLst>
          </p:cNvPr>
          <p:cNvSpPr txBox="1"/>
          <p:nvPr/>
        </p:nvSpPr>
        <p:spPr>
          <a:xfrm>
            <a:off x="929641" y="4403819"/>
            <a:ext cx="10332719" cy="1687963"/>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Tailored for historical and handwritten documents.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Supports multiple regional languages.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Provides a user-friendly interface for both upload and retrieval.</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C245FBC-A83E-D167-6435-A694B0260371}"/>
              </a:ext>
            </a:extLst>
          </p:cNvPr>
          <p:cNvSpPr txBox="1"/>
          <p:nvPr/>
        </p:nvSpPr>
        <p:spPr>
          <a:xfrm>
            <a:off x="929641" y="356162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Key Points:</a:t>
            </a:r>
          </a:p>
        </p:txBody>
      </p:sp>
    </p:spTree>
    <p:extLst>
      <p:ext uri="{BB962C8B-B14F-4D97-AF65-F5344CB8AC3E}">
        <p14:creationId xmlns:p14="http://schemas.microsoft.com/office/powerpoint/2010/main" val="218651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D4461-E83B-C679-53FE-C577823E923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47BAEB8A-8F5A-36AB-24AB-EACB9DDEB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8959E195-9DC8-F6FC-C161-9DF890523CAD}"/>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Key Features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1B727BCF-7A82-ECEC-8077-57B471DD1D66}"/>
              </a:ext>
            </a:extLst>
          </p:cNvPr>
          <p:cNvGrpSpPr/>
          <p:nvPr/>
        </p:nvGrpSpPr>
        <p:grpSpPr>
          <a:xfrm>
            <a:off x="963998" y="493899"/>
            <a:ext cx="10332719" cy="1753985"/>
            <a:chOff x="929641" y="769225"/>
            <a:chExt cx="10332719" cy="1753985"/>
          </a:xfrm>
        </p:grpSpPr>
        <p:sp>
          <p:nvSpPr>
            <p:cNvPr id="2" name="TextBox 1">
              <a:extLst>
                <a:ext uri="{FF2B5EF4-FFF2-40B4-BE49-F238E27FC236}">
                  <a16:creationId xmlns:a16="http://schemas.microsoft.com/office/drawing/2014/main" id="{B64B8A6C-FB94-9AA4-6184-B919D6C31AA9}"/>
                </a:ext>
              </a:extLst>
            </p:cNvPr>
            <p:cNvSpPr txBox="1"/>
            <p:nvPr/>
          </p:nvSpPr>
          <p:spPr>
            <a:xfrm>
              <a:off x="929641" y="1389245"/>
              <a:ext cx="10332719" cy="1133965"/>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Utilizes a bespoke ML model for recognizing diverse handwriting styles.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Integrates with Google OCR API for enhanced accuracy.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E50F550-25CC-9901-F58A-87F136E95EDA}"/>
                </a:ext>
              </a:extLst>
            </p:cNvPr>
            <p:cNvSpPr txBox="1"/>
            <p:nvPr/>
          </p:nvSpPr>
          <p:spPr>
            <a:xfrm>
              <a:off x="929641" y="76922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Advanced OCR Conversion:</a:t>
              </a:r>
            </a:p>
          </p:txBody>
        </p:sp>
      </p:grpSp>
      <p:grpSp>
        <p:nvGrpSpPr>
          <p:cNvPr id="19" name="Group 18">
            <a:extLst>
              <a:ext uri="{FF2B5EF4-FFF2-40B4-BE49-F238E27FC236}">
                <a16:creationId xmlns:a16="http://schemas.microsoft.com/office/drawing/2014/main" id="{25E1CE46-BD24-9DB1-636D-9053EF251BEE}"/>
              </a:ext>
            </a:extLst>
          </p:cNvPr>
          <p:cNvGrpSpPr/>
          <p:nvPr/>
        </p:nvGrpSpPr>
        <p:grpSpPr>
          <a:xfrm>
            <a:off x="963998" y="2363453"/>
            <a:ext cx="10332719" cy="1194042"/>
            <a:chOff x="929641" y="2596139"/>
            <a:chExt cx="10332719" cy="1194042"/>
          </a:xfrm>
        </p:grpSpPr>
        <p:sp>
          <p:nvSpPr>
            <p:cNvPr id="8" name="TextBox 7">
              <a:extLst>
                <a:ext uri="{FF2B5EF4-FFF2-40B4-BE49-F238E27FC236}">
                  <a16:creationId xmlns:a16="http://schemas.microsoft.com/office/drawing/2014/main" id="{8FB7282C-CEA9-F790-816F-D018721628A8}"/>
                </a:ext>
              </a:extLst>
            </p:cNvPr>
            <p:cNvSpPr txBox="1"/>
            <p:nvPr/>
          </p:nvSpPr>
          <p:spPr>
            <a:xfrm>
              <a:off x="929641" y="3210214"/>
              <a:ext cx="10332719" cy="579967"/>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Designed to handle various regional scripts and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D23D37-33D1-ACA9-7E57-EE087021CAC6}"/>
                </a:ext>
              </a:extLst>
            </p:cNvPr>
            <p:cNvSpPr txBox="1"/>
            <p:nvPr/>
          </p:nvSpPr>
          <p:spPr>
            <a:xfrm>
              <a:off x="929641" y="259613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Multi-Language Support:</a:t>
              </a:r>
            </a:p>
          </p:txBody>
        </p:sp>
      </p:grpSp>
      <p:grpSp>
        <p:nvGrpSpPr>
          <p:cNvPr id="20" name="Group 19">
            <a:extLst>
              <a:ext uri="{FF2B5EF4-FFF2-40B4-BE49-F238E27FC236}">
                <a16:creationId xmlns:a16="http://schemas.microsoft.com/office/drawing/2014/main" id="{CDC0894D-07AA-FD7F-DA15-3CEA6CC0D8D1}"/>
              </a:ext>
            </a:extLst>
          </p:cNvPr>
          <p:cNvGrpSpPr/>
          <p:nvPr/>
        </p:nvGrpSpPr>
        <p:grpSpPr>
          <a:xfrm>
            <a:off x="963998" y="3673064"/>
            <a:ext cx="10332719" cy="1194819"/>
            <a:chOff x="929641" y="4029075"/>
            <a:chExt cx="10332719" cy="1194819"/>
          </a:xfrm>
        </p:grpSpPr>
        <p:sp>
          <p:nvSpPr>
            <p:cNvPr id="10" name="TextBox 9">
              <a:extLst>
                <a:ext uri="{FF2B5EF4-FFF2-40B4-BE49-F238E27FC236}">
                  <a16:creationId xmlns:a16="http://schemas.microsoft.com/office/drawing/2014/main" id="{6CA3156E-E1F8-FE0C-30C6-1462864EBA82}"/>
                </a:ext>
              </a:extLst>
            </p:cNvPr>
            <p:cNvSpPr txBox="1"/>
            <p:nvPr/>
          </p:nvSpPr>
          <p:spPr>
            <a:xfrm>
              <a:off x="929641" y="4643927"/>
              <a:ext cx="10332719" cy="579967"/>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Built with React Vite and Tailwind for fast, responsive interactions.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E3A6547-BD5E-7057-858E-769DA6D2D17A}"/>
                </a:ext>
              </a:extLst>
            </p:cNvPr>
            <p:cNvSpPr txBox="1"/>
            <p:nvPr/>
          </p:nvSpPr>
          <p:spPr>
            <a:xfrm>
              <a:off x="929641" y="40290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User-Friendly Interface:</a:t>
              </a:r>
            </a:p>
          </p:txBody>
        </p:sp>
      </p:grpSp>
      <p:grpSp>
        <p:nvGrpSpPr>
          <p:cNvPr id="21" name="Group 20">
            <a:extLst>
              <a:ext uri="{FF2B5EF4-FFF2-40B4-BE49-F238E27FC236}">
                <a16:creationId xmlns:a16="http://schemas.microsoft.com/office/drawing/2014/main" id="{2FEC7495-E9E8-1BE7-F056-5AFFC95B67FE}"/>
              </a:ext>
            </a:extLst>
          </p:cNvPr>
          <p:cNvGrpSpPr/>
          <p:nvPr/>
        </p:nvGrpSpPr>
        <p:grpSpPr>
          <a:xfrm>
            <a:off x="963998" y="4983453"/>
            <a:ext cx="10332719" cy="1748817"/>
            <a:chOff x="929641" y="5258779"/>
            <a:chExt cx="10332719" cy="1748817"/>
          </a:xfrm>
        </p:grpSpPr>
        <p:sp>
          <p:nvSpPr>
            <p:cNvPr id="14" name="TextBox 13">
              <a:extLst>
                <a:ext uri="{FF2B5EF4-FFF2-40B4-BE49-F238E27FC236}">
                  <a16:creationId xmlns:a16="http://schemas.microsoft.com/office/drawing/2014/main" id="{DAC9B2F4-2EE6-7FBF-B245-8787BF97C885}"/>
                </a:ext>
              </a:extLst>
            </p:cNvPr>
            <p:cNvSpPr txBox="1"/>
            <p:nvPr/>
          </p:nvSpPr>
          <p:spPr>
            <a:xfrm>
              <a:off x="929641" y="5873631"/>
              <a:ext cx="10332719" cy="1133965"/>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Python Flask backend paired with MongoDB ensures scalable and secure storage.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BF5526D-9829-88FD-6810-D0961242DC0D}"/>
                </a:ext>
              </a:extLst>
            </p:cNvPr>
            <p:cNvSpPr txBox="1"/>
            <p:nvPr/>
          </p:nvSpPr>
          <p:spPr>
            <a:xfrm>
              <a:off x="929641" y="525877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Robust Data Handling:</a:t>
              </a:r>
            </a:p>
          </p:txBody>
        </p:sp>
      </p:grpSp>
    </p:spTree>
    <p:extLst>
      <p:ext uri="{BB962C8B-B14F-4D97-AF65-F5344CB8AC3E}">
        <p14:creationId xmlns:p14="http://schemas.microsoft.com/office/powerpoint/2010/main" val="2459118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0B53-973B-EE2D-1177-2A890BD5CC1C}"/>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222CF7CC-4654-E738-37B7-653C5B719B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F1CAB27B-0E9E-2461-0B76-36A30724D101}"/>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Technology Stack</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74012CEA-BCF9-CBC0-3BB3-EF4BB62287A3}"/>
              </a:ext>
            </a:extLst>
          </p:cNvPr>
          <p:cNvGrpSpPr/>
          <p:nvPr/>
        </p:nvGrpSpPr>
        <p:grpSpPr>
          <a:xfrm>
            <a:off x="830371" y="517188"/>
            <a:ext cx="10408991" cy="1224670"/>
            <a:chOff x="830371" y="517188"/>
            <a:chExt cx="10408991" cy="1224670"/>
          </a:xfrm>
        </p:grpSpPr>
        <p:sp>
          <p:nvSpPr>
            <p:cNvPr id="52" name="TextBox 51">
              <a:extLst>
                <a:ext uri="{FF2B5EF4-FFF2-40B4-BE49-F238E27FC236}">
                  <a16:creationId xmlns:a16="http://schemas.microsoft.com/office/drawing/2014/main" id="{38509DF5-D2C7-ED1A-3D56-DECC95362FEA}"/>
                </a:ext>
              </a:extLst>
            </p:cNvPr>
            <p:cNvSpPr txBox="1"/>
            <p:nvPr/>
          </p:nvSpPr>
          <p:spPr>
            <a:xfrm>
              <a:off x="830371" y="51718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Programming Languages </a:t>
              </a:r>
            </a:p>
          </p:txBody>
        </p:sp>
        <p:grpSp>
          <p:nvGrpSpPr>
            <p:cNvPr id="32" name="Group 31">
              <a:extLst>
                <a:ext uri="{FF2B5EF4-FFF2-40B4-BE49-F238E27FC236}">
                  <a16:creationId xmlns:a16="http://schemas.microsoft.com/office/drawing/2014/main" id="{E1F49C64-0DB8-F764-0FF4-E599AAC55DD0}"/>
                </a:ext>
              </a:extLst>
            </p:cNvPr>
            <p:cNvGrpSpPr/>
            <p:nvPr/>
          </p:nvGrpSpPr>
          <p:grpSpPr>
            <a:xfrm>
              <a:off x="1889051" y="1147918"/>
              <a:ext cx="1674951" cy="593940"/>
              <a:chOff x="1889051" y="1147918"/>
              <a:chExt cx="1674951" cy="593940"/>
            </a:xfrm>
          </p:grpSpPr>
          <p:pic>
            <p:nvPicPr>
              <p:cNvPr id="50" name="Picture 49">
                <a:extLst>
                  <a:ext uri="{FF2B5EF4-FFF2-40B4-BE49-F238E27FC236}">
                    <a16:creationId xmlns:a16="http://schemas.microsoft.com/office/drawing/2014/main" id="{C063E581-DAB7-5918-A8A0-BAAC4F2DE893}"/>
                  </a:ext>
                </a:extLst>
              </p:cNvPr>
              <p:cNvPicPr>
                <a:picLocks noChangeAspect="1"/>
              </p:cNvPicPr>
              <p:nvPr/>
            </p:nvPicPr>
            <p:blipFill>
              <a:blip r:embed="rId4"/>
              <a:stretch>
                <a:fillRect/>
              </a:stretch>
            </p:blipFill>
            <p:spPr>
              <a:xfrm>
                <a:off x="1889051" y="1147918"/>
                <a:ext cx="540000" cy="593940"/>
              </a:xfrm>
              <a:prstGeom prst="rect">
                <a:avLst/>
              </a:prstGeom>
            </p:spPr>
          </p:pic>
          <p:pic>
            <p:nvPicPr>
              <p:cNvPr id="51" name="Picture 50">
                <a:extLst>
                  <a:ext uri="{FF2B5EF4-FFF2-40B4-BE49-F238E27FC236}">
                    <a16:creationId xmlns:a16="http://schemas.microsoft.com/office/drawing/2014/main" id="{BC5378E6-9E1C-6B55-042C-53BC8DD3FE57}"/>
                  </a:ext>
                </a:extLst>
              </p:cNvPr>
              <p:cNvPicPr>
                <a:picLocks noChangeAspect="1"/>
              </p:cNvPicPr>
              <p:nvPr/>
            </p:nvPicPr>
            <p:blipFill>
              <a:blip r:embed="rId5"/>
              <a:stretch>
                <a:fillRect/>
              </a:stretch>
            </p:blipFill>
            <p:spPr>
              <a:xfrm>
                <a:off x="3024002" y="1157450"/>
                <a:ext cx="540000" cy="562680"/>
              </a:xfrm>
              <a:prstGeom prst="rect">
                <a:avLst/>
              </a:prstGeom>
            </p:spPr>
          </p:pic>
        </p:grpSp>
      </p:grpSp>
      <p:grpSp>
        <p:nvGrpSpPr>
          <p:cNvPr id="24" name="Group 23">
            <a:extLst>
              <a:ext uri="{FF2B5EF4-FFF2-40B4-BE49-F238E27FC236}">
                <a16:creationId xmlns:a16="http://schemas.microsoft.com/office/drawing/2014/main" id="{CB2D157A-6DA0-E591-9660-1F826DE3B344}"/>
              </a:ext>
            </a:extLst>
          </p:cNvPr>
          <p:cNvGrpSpPr/>
          <p:nvPr/>
        </p:nvGrpSpPr>
        <p:grpSpPr>
          <a:xfrm>
            <a:off x="868507" y="3496398"/>
            <a:ext cx="10332719" cy="1356485"/>
            <a:chOff x="929641" y="3725963"/>
            <a:chExt cx="10332719" cy="1356485"/>
          </a:xfrm>
        </p:grpSpPr>
        <p:sp>
          <p:nvSpPr>
            <p:cNvPr id="53" name="TextBox 52">
              <a:extLst>
                <a:ext uri="{FF2B5EF4-FFF2-40B4-BE49-F238E27FC236}">
                  <a16:creationId xmlns:a16="http://schemas.microsoft.com/office/drawing/2014/main" id="{96E3160B-DDB7-BC62-1B96-2986DDCD8BBC}"/>
                </a:ext>
              </a:extLst>
            </p:cNvPr>
            <p:cNvSpPr txBox="1"/>
            <p:nvPr/>
          </p:nvSpPr>
          <p:spPr>
            <a:xfrm>
              <a:off x="929641" y="37259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Frameworks &amp; Libraries</a:t>
              </a:r>
            </a:p>
          </p:txBody>
        </p:sp>
        <p:grpSp>
          <p:nvGrpSpPr>
            <p:cNvPr id="19" name="Group 18">
              <a:extLst>
                <a:ext uri="{FF2B5EF4-FFF2-40B4-BE49-F238E27FC236}">
                  <a16:creationId xmlns:a16="http://schemas.microsoft.com/office/drawing/2014/main" id="{AAC7AFEB-408E-8F51-0D8B-97F79D772661}"/>
                </a:ext>
              </a:extLst>
            </p:cNvPr>
            <p:cNvGrpSpPr/>
            <p:nvPr/>
          </p:nvGrpSpPr>
          <p:grpSpPr>
            <a:xfrm>
              <a:off x="1912049" y="4489048"/>
              <a:ext cx="8484657" cy="593400"/>
              <a:chOff x="1912049" y="3019030"/>
              <a:chExt cx="8484657" cy="593400"/>
            </a:xfrm>
          </p:grpSpPr>
          <p:pic>
            <p:nvPicPr>
              <p:cNvPr id="40" name="Picture 39">
                <a:extLst>
                  <a:ext uri="{FF2B5EF4-FFF2-40B4-BE49-F238E27FC236}">
                    <a16:creationId xmlns:a16="http://schemas.microsoft.com/office/drawing/2014/main" id="{F42A29BB-8C6F-5CA3-9733-EDE229523303}"/>
                  </a:ext>
                </a:extLst>
              </p:cNvPr>
              <p:cNvPicPr>
                <a:picLocks noChangeAspect="1"/>
              </p:cNvPicPr>
              <p:nvPr/>
            </p:nvPicPr>
            <p:blipFill>
              <a:blip r:embed="rId6"/>
              <a:stretch>
                <a:fillRect/>
              </a:stretch>
            </p:blipFill>
            <p:spPr>
              <a:xfrm>
                <a:off x="7586804" y="3045730"/>
                <a:ext cx="540000" cy="540000"/>
              </a:xfrm>
              <a:prstGeom prst="rect">
                <a:avLst/>
              </a:prstGeom>
            </p:spPr>
          </p:pic>
          <p:pic>
            <p:nvPicPr>
              <p:cNvPr id="41" name="Picture 40">
                <a:extLst>
                  <a:ext uri="{FF2B5EF4-FFF2-40B4-BE49-F238E27FC236}">
                    <a16:creationId xmlns:a16="http://schemas.microsoft.com/office/drawing/2014/main" id="{80BB30E7-E1EE-A997-63D8-F699DB8E3F02}"/>
                  </a:ext>
                </a:extLst>
              </p:cNvPr>
              <p:cNvPicPr>
                <a:picLocks noChangeAspect="1"/>
              </p:cNvPicPr>
              <p:nvPr/>
            </p:nvPicPr>
            <p:blipFill>
              <a:blip r:embed="rId7"/>
              <a:stretch>
                <a:fillRect/>
              </a:stretch>
            </p:blipFill>
            <p:spPr>
              <a:xfrm>
                <a:off x="6451853" y="3045730"/>
                <a:ext cx="540000" cy="540000"/>
              </a:xfrm>
              <a:prstGeom prst="rect">
                <a:avLst/>
              </a:prstGeom>
            </p:spPr>
          </p:pic>
          <p:pic>
            <p:nvPicPr>
              <p:cNvPr id="42" name="Picture 41">
                <a:extLst>
                  <a:ext uri="{FF2B5EF4-FFF2-40B4-BE49-F238E27FC236}">
                    <a16:creationId xmlns:a16="http://schemas.microsoft.com/office/drawing/2014/main" id="{03ED7A65-F785-1F8C-761E-F9515222BCB9}"/>
                  </a:ext>
                </a:extLst>
              </p:cNvPr>
              <p:cNvPicPr>
                <a:picLocks noChangeAspect="1"/>
              </p:cNvPicPr>
              <p:nvPr/>
            </p:nvPicPr>
            <p:blipFill>
              <a:blip r:embed="rId8"/>
              <a:stretch>
                <a:fillRect/>
              </a:stretch>
            </p:blipFill>
            <p:spPr>
              <a:xfrm>
                <a:off x="8721755" y="3045730"/>
                <a:ext cx="540000" cy="540000"/>
              </a:xfrm>
              <a:prstGeom prst="rect">
                <a:avLst/>
              </a:prstGeom>
            </p:spPr>
          </p:pic>
          <p:pic>
            <p:nvPicPr>
              <p:cNvPr id="43" name="Picture 42">
                <a:extLst>
                  <a:ext uri="{FF2B5EF4-FFF2-40B4-BE49-F238E27FC236}">
                    <a16:creationId xmlns:a16="http://schemas.microsoft.com/office/drawing/2014/main" id="{6D976E10-FE45-8F6B-074E-B7264C6CFBD9}"/>
                  </a:ext>
                </a:extLst>
              </p:cNvPr>
              <p:cNvPicPr>
                <a:picLocks noChangeAspect="1"/>
              </p:cNvPicPr>
              <p:nvPr/>
            </p:nvPicPr>
            <p:blipFill>
              <a:blip r:embed="rId9"/>
              <a:stretch>
                <a:fillRect/>
              </a:stretch>
            </p:blipFill>
            <p:spPr>
              <a:xfrm>
                <a:off x="4181951" y="3045730"/>
                <a:ext cx="540000" cy="540000"/>
              </a:xfrm>
              <a:prstGeom prst="rect">
                <a:avLst/>
              </a:prstGeom>
            </p:spPr>
          </p:pic>
          <p:pic>
            <p:nvPicPr>
              <p:cNvPr id="45" name="Picture 44">
                <a:extLst>
                  <a:ext uri="{FF2B5EF4-FFF2-40B4-BE49-F238E27FC236}">
                    <a16:creationId xmlns:a16="http://schemas.microsoft.com/office/drawing/2014/main" id="{F7C80D58-5252-D4AB-26F5-BEB9BE6E2214}"/>
                  </a:ext>
                </a:extLst>
              </p:cNvPr>
              <p:cNvPicPr>
                <a:picLocks noChangeAspect="1"/>
              </p:cNvPicPr>
              <p:nvPr/>
            </p:nvPicPr>
            <p:blipFill>
              <a:blip r:embed="rId10"/>
              <a:stretch>
                <a:fillRect/>
              </a:stretch>
            </p:blipFill>
            <p:spPr>
              <a:xfrm>
                <a:off x="9856706" y="3020708"/>
                <a:ext cx="540000" cy="540000"/>
              </a:xfrm>
              <a:prstGeom prst="rect">
                <a:avLst/>
              </a:prstGeom>
            </p:spPr>
          </p:pic>
          <p:pic>
            <p:nvPicPr>
              <p:cNvPr id="47" name="Picture 46">
                <a:extLst>
                  <a:ext uri="{FF2B5EF4-FFF2-40B4-BE49-F238E27FC236}">
                    <a16:creationId xmlns:a16="http://schemas.microsoft.com/office/drawing/2014/main" id="{D65F8603-290F-982B-D517-BC163D280780}"/>
                  </a:ext>
                </a:extLst>
              </p:cNvPr>
              <p:cNvPicPr>
                <a:picLocks noChangeAspect="1"/>
              </p:cNvPicPr>
              <p:nvPr/>
            </p:nvPicPr>
            <p:blipFill>
              <a:blip r:embed="rId11"/>
              <a:stretch>
                <a:fillRect/>
              </a:stretch>
            </p:blipFill>
            <p:spPr>
              <a:xfrm>
                <a:off x="3047000" y="3045730"/>
                <a:ext cx="540000" cy="540000"/>
              </a:xfrm>
              <a:prstGeom prst="rect">
                <a:avLst/>
              </a:prstGeom>
            </p:spPr>
          </p:pic>
          <p:pic>
            <p:nvPicPr>
              <p:cNvPr id="6" name="Graphic 5">
                <a:extLst>
                  <a:ext uri="{FF2B5EF4-FFF2-40B4-BE49-F238E27FC236}">
                    <a16:creationId xmlns:a16="http://schemas.microsoft.com/office/drawing/2014/main" id="{F2039725-3C3F-FEE6-7099-08C5398AA0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12049" y="3019030"/>
                <a:ext cx="540000" cy="593400"/>
              </a:xfrm>
              <a:prstGeom prst="rect">
                <a:avLst/>
              </a:prstGeom>
            </p:spPr>
          </p:pic>
          <p:pic>
            <p:nvPicPr>
              <p:cNvPr id="8" name="Graphic 7">
                <a:extLst>
                  <a:ext uri="{FF2B5EF4-FFF2-40B4-BE49-F238E27FC236}">
                    <a16:creationId xmlns:a16="http://schemas.microsoft.com/office/drawing/2014/main" id="{4D778AFD-925D-CF98-9727-E532F19DB1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6902" y="3043000"/>
                <a:ext cx="540000" cy="545460"/>
              </a:xfrm>
              <a:prstGeom prst="rect">
                <a:avLst/>
              </a:prstGeom>
            </p:spPr>
          </p:pic>
        </p:grpSp>
      </p:grpSp>
      <p:grpSp>
        <p:nvGrpSpPr>
          <p:cNvPr id="30" name="Group 29">
            <a:extLst>
              <a:ext uri="{FF2B5EF4-FFF2-40B4-BE49-F238E27FC236}">
                <a16:creationId xmlns:a16="http://schemas.microsoft.com/office/drawing/2014/main" id="{3332638E-46A4-D0EC-6D59-E201A1857D14}"/>
              </a:ext>
            </a:extLst>
          </p:cNvPr>
          <p:cNvGrpSpPr/>
          <p:nvPr/>
        </p:nvGrpSpPr>
        <p:grpSpPr>
          <a:xfrm>
            <a:off x="868507" y="5079663"/>
            <a:ext cx="10332719" cy="1228445"/>
            <a:chOff x="868507" y="5079663"/>
            <a:chExt cx="10332719" cy="1228445"/>
          </a:xfrm>
        </p:grpSpPr>
        <p:sp>
          <p:nvSpPr>
            <p:cNvPr id="12" name="TextBox 11">
              <a:extLst>
                <a:ext uri="{FF2B5EF4-FFF2-40B4-BE49-F238E27FC236}">
                  <a16:creationId xmlns:a16="http://schemas.microsoft.com/office/drawing/2014/main" id="{8C8C3C07-C60A-7FE3-FB9C-DA4287369C06}"/>
                </a:ext>
              </a:extLst>
            </p:cNvPr>
            <p:cNvSpPr txBox="1"/>
            <p:nvPr/>
          </p:nvSpPr>
          <p:spPr>
            <a:xfrm>
              <a:off x="868507" y="50796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Development Tools</a:t>
              </a:r>
            </a:p>
          </p:txBody>
        </p:sp>
        <p:grpSp>
          <p:nvGrpSpPr>
            <p:cNvPr id="29" name="Group 28">
              <a:extLst>
                <a:ext uri="{FF2B5EF4-FFF2-40B4-BE49-F238E27FC236}">
                  <a16:creationId xmlns:a16="http://schemas.microsoft.com/office/drawing/2014/main" id="{E49D9BC0-4718-1010-5AEE-94BB13AD558B}"/>
                </a:ext>
              </a:extLst>
            </p:cNvPr>
            <p:cNvGrpSpPr/>
            <p:nvPr/>
          </p:nvGrpSpPr>
          <p:grpSpPr>
            <a:xfrm>
              <a:off x="1789782" y="5768108"/>
              <a:ext cx="8490168" cy="540000"/>
              <a:chOff x="1850915" y="5805876"/>
              <a:chExt cx="8490168" cy="540000"/>
            </a:xfrm>
          </p:grpSpPr>
          <p:pic>
            <p:nvPicPr>
              <p:cNvPr id="9" name="Graphic 8">
                <a:extLst>
                  <a:ext uri="{FF2B5EF4-FFF2-40B4-BE49-F238E27FC236}">
                    <a16:creationId xmlns:a16="http://schemas.microsoft.com/office/drawing/2014/main" id="{FD36F41A-B223-1AF0-4FB3-4FE8C4AF73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74106" y="5805876"/>
                <a:ext cx="540000" cy="540000"/>
              </a:xfrm>
              <a:prstGeom prst="rect">
                <a:avLst/>
              </a:prstGeom>
            </p:spPr>
          </p:pic>
          <p:pic>
            <p:nvPicPr>
              <p:cNvPr id="10" name="Graphic 9">
                <a:extLst>
                  <a:ext uri="{FF2B5EF4-FFF2-40B4-BE49-F238E27FC236}">
                    <a16:creationId xmlns:a16="http://schemas.microsoft.com/office/drawing/2014/main" id="{D51F1B75-AD55-7689-7CCD-B3C025DF8B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70" y="5805876"/>
                <a:ext cx="540000" cy="540000"/>
              </a:xfrm>
              <a:prstGeom prst="rect">
                <a:avLst/>
              </a:prstGeom>
            </p:spPr>
          </p:pic>
          <p:pic>
            <p:nvPicPr>
              <p:cNvPr id="11" name="Graphic 10">
                <a:extLst>
                  <a:ext uri="{FF2B5EF4-FFF2-40B4-BE49-F238E27FC236}">
                    <a16:creationId xmlns:a16="http://schemas.microsoft.com/office/drawing/2014/main" id="{505382E9-AF7A-D0BE-2C18-FD45305D49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50915" y="5808576"/>
                <a:ext cx="540000" cy="534600"/>
              </a:xfrm>
              <a:prstGeom prst="rect">
                <a:avLst/>
              </a:prstGeom>
            </p:spPr>
          </p:pic>
          <p:pic>
            <p:nvPicPr>
              <p:cNvPr id="13" name="Graphic 12">
                <a:extLst>
                  <a:ext uri="{FF2B5EF4-FFF2-40B4-BE49-F238E27FC236}">
                    <a16:creationId xmlns:a16="http://schemas.microsoft.com/office/drawing/2014/main" id="{CCDD4027-B78E-283B-371A-4C57B107B54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97297" y="5805876"/>
                <a:ext cx="540000" cy="540000"/>
              </a:xfrm>
              <a:prstGeom prst="rect">
                <a:avLst/>
              </a:prstGeom>
            </p:spPr>
          </p:pic>
          <p:pic>
            <p:nvPicPr>
              <p:cNvPr id="15" name="Graphic 14">
                <a:extLst>
                  <a:ext uri="{FF2B5EF4-FFF2-40B4-BE49-F238E27FC236}">
                    <a16:creationId xmlns:a16="http://schemas.microsoft.com/office/drawing/2014/main" id="{1DD55CA4-309F-F10C-1995-9672EDE762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20488" y="5811276"/>
                <a:ext cx="540000" cy="529200"/>
              </a:xfrm>
              <a:prstGeom prst="rect">
                <a:avLst/>
              </a:prstGeom>
            </p:spPr>
          </p:pic>
          <p:pic>
            <p:nvPicPr>
              <p:cNvPr id="16" name="Graphic 15">
                <a:extLst>
                  <a:ext uri="{FF2B5EF4-FFF2-40B4-BE49-F238E27FC236}">
                    <a16:creationId xmlns:a16="http://schemas.microsoft.com/office/drawing/2014/main" id="{1937A1A1-A285-CD4F-18EC-7A0F5A2774C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43679" y="5805876"/>
                <a:ext cx="540000" cy="540000"/>
              </a:xfrm>
              <a:prstGeom prst="rect">
                <a:avLst/>
              </a:prstGeom>
            </p:spPr>
          </p:pic>
          <p:pic>
            <p:nvPicPr>
              <p:cNvPr id="28" name="Graphic 27">
                <a:extLst>
                  <a:ext uri="{FF2B5EF4-FFF2-40B4-BE49-F238E27FC236}">
                    <a16:creationId xmlns:a16="http://schemas.microsoft.com/office/drawing/2014/main" id="{67148859-D6B1-1080-6D66-38810505CEA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90061" y="5805876"/>
                <a:ext cx="551022" cy="540000"/>
              </a:xfrm>
              <a:prstGeom prst="rect">
                <a:avLst/>
              </a:prstGeom>
            </p:spPr>
          </p:pic>
        </p:grpSp>
      </p:grpSp>
      <p:grpSp>
        <p:nvGrpSpPr>
          <p:cNvPr id="38" name="Group 37">
            <a:extLst>
              <a:ext uri="{FF2B5EF4-FFF2-40B4-BE49-F238E27FC236}">
                <a16:creationId xmlns:a16="http://schemas.microsoft.com/office/drawing/2014/main" id="{743424C7-90EA-1509-4904-9BC11F422FE3}"/>
              </a:ext>
            </a:extLst>
          </p:cNvPr>
          <p:cNvGrpSpPr/>
          <p:nvPr/>
        </p:nvGrpSpPr>
        <p:grpSpPr>
          <a:xfrm>
            <a:off x="830371" y="1968638"/>
            <a:ext cx="10408991" cy="1304192"/>
            <a:chOff x="830371" y="1968638"/>
            <a:chExt cx="10408991" cy="1304192"/>
          </a:xfrm>
        </p:grpSpPr>
        <p:sp>
          <p:nvSpPr>
            <p:cNvPr id="54" name="TextBox 53">
              <a:extLst>
                <a:ext uri="{FF2B5EF4-FFF2-40B4-BE49-F238E27FC236}">
                  <a16:creationId xmlns:a16="http://schemas.microsoft.com/office/drawing/2014/main" id="{9CC7FEFE-9BDE-DA2A-7CF9-D9AF4CC3D334}"/>
                </a:ext>
              </a:extLst>
            </p:cNvPr>
            <p:cNvSpPr txBox="1"/>
            <p:nvPr/>
          </p:nvSpPr>
          <p:spPr>
            <a:xfrm>
              <a:off x="830371" y="196863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Database &amp; Deployment</a:t>
              </a:r>
            </a:p>
          </p:txBody>
        </p:sp>
        <p:grpSp>
          <p:nvGrpSpPr>
            <p:cNvPr id="34" name="Group 33">
              <a:extLst>
                <a:ext uri="{FF2B5EF4-FFF2-40B4-BE49-F238E27FC236}">
                  <a16:creationId xmlns:a16="http://schemas.microsoft.com/office/drawing/2014/main" id="{79DF910A-D71E-662B-E879-7C7F1554800B}"/>
                </a:ext>
              </a:extLst>
            </p:cNvPr>
            <p:cNvGrpSpPr/>
            <p:nvPr/>
          </p:nvGrpSpPr>
          <p:grpSpPr>
            <a:xfrm>
              <a:off x="1863928" y="2729618"/>
              <a:ext cx="1700074" cy="543212"/>
              <a:chOff x="1863928" y="2729618"/>
              <a:chExt cx="1700074" cy="543212"/>
            </a:xfrm>
          </p:grpSpPr>
          <p:pic>
            <p:nvPicPr>
              <p:cNvPr id="2" name="Graphic 1">
                <a:extLst>
                  <a:ext uri="{FF2B5EF4-FFF2-40B4-BE49-F238E27FC236}">
                    <a16:creationId xmlns:a16="http://schemas.microsoft.com/office/drawing/2014/main" id="{AD82D1B8-413B-DC45-9511-5C890D42434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63928" y="2729618"/>
                <a:ext cx="540000" cy="540000"/>
              </a:xfrm>
              <a:prstGeom prst="rect">
                <a:avLst/>
              </a:prstGeom>
            </p:spPr>
          </p:pic>
          <p:pic>
            <p:nvPicPr>
              <p:cNvPr id="31" name="Graphic 30">
                <a:extLst>
                  <a:ext uri="{FF2B5EF4-FFF2-40B4-BE49-F238E27FC236}">
                    <a16:creationId xmlns:a16="http://schemas.microsoft.com/office/drawing/2014/main" id="{E0913365-D7A7-8E48-FCE4-C102CEF6043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950366" y="2732830"/>
                <a:ext cx="613636" cy="540000"/>
              </a:xfrm>
              <a:prstGeom prst="rect">
                <a:avLst/>
              </a:prstGeom>
            </p:spPr>
          </p:pic>
        </p:grpSp>
      </p:grpSp>
    </p:spTree>
    <p:extLst>
      <p:ext uri="{BB962C8B-B14F-4D97-AF65-F5344CB8AC3E}">
        <p14:creationId xmlns:p14="http://schemas.microsoft.com/office/powerpoint/2010/main" val="35232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3D7D-ECF3-5ABB-F39F-B7244BF19811}"/>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DC0CE93-D57F-E365-5E88-A2755367D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7A79453D-963F-3F7A-A80C-960396706379}"/>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System Architecture &amp; Workflow</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6F6C41C7-B9EB-1E6C-738C-A93BA8AA3844}"/>
              </a:ext>
            </a:extLst>
          </p:cNvPr>
          <p:cNvGrpSpPr/>
          <p:nvPr/>
        </p:nvGrpSpPr>
        <p:grpSpPr>
          <a:xfrm>
            <a:off x="505759" y="2830529"/>
            <a:ext cx="923109" cy="923109"/>
            <a:chOff x="781089" y="1804200"/>
            <a:chExt cx="923109" cy="923109"/>
          </a:xfrm>
        </p:grpSpPr>
        <p:sp>
          <p:nvSpPr>
            <p:cNvPr id="2" name="Rectangle: Rounded Corners 1">
              <a:extLst>
                <a:ext uri="{FF2B5EF4-FFF2-40B4-BE49-F238E27FC236}">
                  <a16:creationId xmlns:a16="http://schemas.microsoft.com/office/drawing/2014/main" id="{4229E6A6-9944-5D3C-051E-C55F1B78E2AA}"/>
                </a:ext>
              </a:extLst>
            </p:cNvPr>
            <p:cNvSpPr/>
            <p:nvPr/>
          </p:nvSpPr>
          <p:spPr>
            <a:xfrm>
              <a:off x="781089" y="1804200"/>
              <a:ext cx="923109" cy="923109"/>
            </a:xfrm>
            <a:prstGeom prst="roundRect">
              <a:avLst>
                <a:gd name="adj" fmla="val 933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87175C-9540-584C-7959-3D0CD3E22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643" y="1995754"/>
              <a:ext cx="540000" cy="540000"/>
            </a:xfrm>
            <a:prstGeom prst="rect">
              <a:avLst/>
            </a:prstGeom>
          </p:spPr>
        </p:pic>
      </p:grpSp>
      <p:grpSp>
        <p:nvGrpSpPr>
          <p:cNvPr id="47" name="Group 46">
            <a:extLst>
              <a:ext uri="{FF2B5EF4-FFF2-40B4-BE49-F238E27FC236}">
                <a16:creationId xmlns:a16="http://schemas.microsoft.com/office/drawing/2014/main" id="{A136B98B-A629-4264-4121-69DAC9A29A45}"/>
              </a:ext>
            </a:extLst>
          </p:cNvPr>
          <p:cNvGrpSpPr/>
          <p:nvPr/>
        </p:nvGrpSpPr>
        <p:grpSpPr>
          <a:xfrm>
            <a:off x="1703170" y="2830529"/>
            <a:ext cx="923109" cy="923109"/>
            <a:chOff x="2030438" y="2760616"/>
            <a:chExt cx="923109" cy="923109"/>
          </a:xfrm>
          <a:solidFill>
            <a:schemeClr val="accent1">
              <a:lumMod val="20000"/>
              <a:lumOff val="80000"/>
            </a:schemeClr>
          </a:solidFill>
        </p:grpSpPr>
        <p:sp>
          <p:nvSpPr>
            <p:cNvPr id="32" name="Rectangle: Rounded Corners 31">
              <a:extLst>
                <a:ext uri="{FF2B5EF4-FFF2-40B4-BE49-F238E27FC236}">
                  <a16:creationId xmlns:a16="http://schemas.microsoft.com/office/drawing/2014/main" id="{CED9B286-A85E-F143-5B07-B294312C2D39}"/>
                </a:ext>
              </a:extLst>
            </p:cNvPr>
            <p:cNvSpPr/>
            <p:nvPr/>
          </p:nvSpPr>
          <p:spPr>
            <a:xfrm>
              <a:off x="2030438" y="276061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1" name="Picture 10">
              <a:extLst>
                <a:ext uri="{FF2B5EF4-FFF2-40B4-BE49-F238E27FC236}">
                  <a16:creationId xmlns:a16="http://schemas.microsoft.com/office/drawing/2014/main" id="{CDBA3EC7-47D0-B397-23DA-52A87EF55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992" y="2952170"/>
              <a:ext cx="540000" cy="540000"/>
            </a:xfrm>
            <a:prstGeom prst="rect">
              <a:avLst/>
            </a:prstGeom>
            <a:grpFill/>
          </p:spPr>
        </p:pic>
      </p:grpSp>
      <p:grpSp>
        <p:nvGrpSpPr>
          <p:cNvPr id="46" name="Group 45">
            <a:extLst>
              <a:ext uri="{FF2B5EF4-FFF2-40B4-BE49-F238E27FC236}">
                <a16:creationId xmlns:a16="http://schemas.microsoft.com/office/drawing/2014/main" id="{49144950-F23C-51A6-DE86-78037CA08D2A}"/>
              </a:ext>
            </a:extLst>
          </p:cNvPr>
          <p:cNvGrpSpPr/>
          <p:nvPr/>
        </p:nvGrpSpPr>
        <p:grpSpPr>
          <a:xfrm>
            <a:off x="2867993" y="2830529"/>
            <a:ext cx="923109" cy="923109"/>
            <a:chOff x="3651432" y="2893794"/>
            <a:chExt cx="923109" cy="923109"/>
          </a:xfrm>
          <a:solidFill>
            <a:schemeClr val="accent2">
              <a:lumMod val="20000"/>
              <a:lumOff val="80000"/>
            </a:schemeClr>
          </a:solidFill>
        </p:grpSpPr>
        <p:sp>
          <p:nvSpPr>
            <p:cNvPr id="33" name="Rectangle: Rounded Corners 32">
              <a:extLst>
                <a:ext uri="{FF2B5EF4-FFF2-40B4-BE49-F238E27FC236}">
                  <a16:creationId xmlns:a16="http://schemas.microsoft.com/office/drawing/2014/main" id="{19ACE81E-F101-AAD0-F4B8-A4B47E622072}"/>
                </a:ext>
              </a:extLst>
            </p:cNvPr>
            <p:cNvSpPr/>
            <p:nvPr/>
          </p:nvSpPr>
          <p:spPr>
            <a:xfrm>
              <a:off x="3651432" y="2893794"/>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3" name="Picture 12">
              <a:extLst>
                <a:ext uri="{FF2B5EF4-FFF2-40B4-BE49-F238E27FC236}">
                  <a16:creationId xmlns:a16="http://schemas.microsoft.com/office/drawing/2014/main" id="{ABFB4E75-1F2F-DAC5-2356-C710284A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986" y="3085348"/>
              <a:ext cx="540000" cy="540000"/>
            </a:xfrm>
            <a:prstGeom prst="rect">
              <a:avLst/>
            </a:prstGeom>
            <a:grpFill/>
          </p:spPr>
        </p:pic>
      </p:grpSp>
      <p:grpSp>
        <p:nvGrpSpPr>
          <p:cNvPr id="59" name="Group 58">
            <a:extLst>
              <a:ext uri="{FF2B5EF4-FFF2-40B4-BE49-F238E27FC236}">
                <a16:creationId xmlns:a16="http://schemas.microsoft.com/office/drawing/2014/main" id="{133C1331-8810-6010-5E9D-977AE8991D1F}"/>
              </a:ext>
            </a:extLst>
          </p:cNvPr>
          <p:cNvGrpSpPr/>
          <p:nvPr/>
        </p:nvGrpSpPr>
        <p:grpSpPr>
          <a:xfrm>
            <a:off x="4305096" y="924918"/>
            <a:ext cx="1332000" cy="1332000"/>
            <a:chOff x="1317728" y="4277516"/>
            <a:chExt cx="1332000" cy="1332000"/>
          </a:xfrm>
        </p:grpSpPr>
        <p:sp>
          <p:nvSpPr>
            <p:cNvPr id="43" name="Diamond 42">
              <a:extLst>
                <a:ext uri="{FF2B5EF4-FFF2-40B4-BE49-F238E27FC236}">
                  <a16:creationId xmlns:a16="http://schemas.microsoft.com/office/drawing/2014/main" id="{E510B86B-DF40-631E-DBFA-E1DAEF9BD815}"/>
                </a:ext>
              </a:extLst>
            </p:cNvPr>
            <p:cNvSpPr>
              <a:spLocks noChangeAspect="1"/>
            </p:cNvSpPr>
            <p:nvPr/>
          </p:nvSpPr>
          <p:spPr>
            <a:xfrm>
              <a:off x="1317728" y="427751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925C8C8-1FE4-762C-7988-F1E8FBDA0C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728" y="4673516"/>
              <a:ext cx="540000" cy="540000"/>
            </a:xfrm>
            <a:prstGeom prst="rect">
              <a:avLst/>
            </a:prstGeom>
          </p:spPr>
        </p:pic>
      </p:grpSp>
      <p:grpSp>
        <p:nvGrpSpPr>
          <p:cNvPr id="54" name="Group 53">
            <a:extLst>
              <a:ext uri="{FF2B5EF4-FFF2-40B4-BE49-F238E27FC236}">
                <a16:creationId xmlns:a16="http://schemas.microsoft.com/office/drawing/2014/main" id="{887831A8-F8CF-6D2A-F4E9-99E121AD64B3}"/>
              </a:ext>
            </a:extLst>
          </p:cNvPr>
          <p:cNvGrpSpPr/>
          <p:nvPr/>
        </p:nvGrpSpPr>
        <p:grpSpPr>
          <a:xfrm>
            <a:off x="10628027" y="5218334"/>
            <a:ext cx="923109" cy="923109"/>
            <a:chOff x="10600870" y="4588000"/>
            <a:chExt cx="923109" cy="923109"/>
          </a:xfrm>
          <a:solidFill>
            <a:schemeClr val="accent2">
              <a:lumMod val="60000"/>
              <a:lumOff val="40000"/>
            </a:schemeClr>
          </a:solidFill>
        </p:grpSpPr>
        <p:sp>
          <p:nvSpPr>
            <p:cNvPr id="40" name="Rectangle: Rounded Corners 39">
              <a:extLst>
                <a:ext uri="{FF2B5EF4-FFF2-40B4-BE49-F238E27FC236}">
                  <a16:creationId xmlns:a16="http://schemas.microsoft.com/office/drawing/2014/main" id="{3DB5C691-EFA0-8B88-5502-3EA700C3BC17}"/>
                </a:ext>
              </a:extLst>
            </p:cNvPr>
            <p:cNvSpPr/>
            <p:nvPr/>
          </p:nvSpPr>
          <p:spPr>
            <a:xfrm>
              <a:off x="10600870" y="4588000"/>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7" name="Picture 16">
              <a:extLst>
                <a:ext uri="{FF2B5EF4-FFF2-40B4-BE49-F238E27FC236}">
                  <a16:creationId xmlns:a16="http://schemas.microsoft.com/office/drawing/2014/main" id="{4D8B1770-49D8-7652-8352-1F1571AEFE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92424" y="4779554"/>
              <a:ext cx="540000" cy="540000"/>
            </a:xfrm>
            <a:prstGeom prst="rect">
              <a:avLst/>
            </a:prstGeom>
            <a:grpFill/>
          </p:spPr>
        </p:pic>
      </p:grpSp>
      <p:grpSp>
        <p:nvGrpSpPr>
          <p:cNvPr id="53" name="Group 52">
            <a:extLst>
              <a:ext uri="{FF2B5EF4-FFF2-40B4-BE49-F238E27FC236}">
                <a16:creationId xmlns:a16="http://schemas.microsoft.com/office/drawing/2014/main" id="{0DA080B6-B446-B008-B688-F454F7FEB9E2}"/>
              </a:ext>
            </a:extLst>
          </p:cNvPr>
          <p:cNvGrpSpPr/>
          <p:nvPr/>
        </p:nvGrpSpPr>
        <p:grpSpPr>
          <a:xfrm>
            <a:off x="10628026" y="2824197"/>
            <a:ext cx="923109" cy="923109"/>
            <a:chOff x="9524499" y="5192836"/>
            <a:chExt cx="923109" cy="923109"/>
          </a:xfrm>
          <a:solidFill>
            <a:schemeClr val="accent4">
              <a:lumMod val="40000"/>
              <a:lumOff val="60000"/>
            </a:schemeClr>
          </a:solidFill>
        </p:grpSpPr>
        <p:sp>
          <p:nvSpPr>
            <p:cNvPr id="42" name="Rectangle: Rounded Corners 41">
              <a:extLst>
                <a:ext uri="{FF2B5EF4-FFF2-40B4-BE49-F238E27FC236}">
                  <a16:creationId xmlns:a16="http://schemas.microsoft.com/office/drawing/2014/main" id="{410BBC64-A191-A79B-4DAE-D8D553A037B3}"/>
                </a:ext>
              </a:extLst>
            </p:cNvPr>
            <p:cNvSpPr/>
            <p:nvPr/>
          </p:nvSpPr>
          <p:spPr>
            <a:xfrm>
              <a:off x="9524499" y="519283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9" name="Picture 18">
              <a:extLst>
                <a:ext uri="{FF2B5EF4-FFF2-40B4-BE49-F238E27FC236}">
                  <a16:creationId xmlns:a16="http://schemas.microsoft.com/office/drawing/2014/main" id="{D66C1F85-236B-FE8A-1B28-A14106C7C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6053" y="5384390"/>
              <a:ext cx="540000" cy="540000"/>
            </a:xfrm>
            <a:prstGeom prst="rect">
              <a:avLst/>
            </a:prstGeom>
            <a:grpFill/>
          </p:spPr>
        </p:pic>
      </p:grpSp>
      <p:grpSp>
        <p:nvGrpSpPr>
          <p:cNvPr id="52" name="Group 51">
            <a:extLst>
              <a:ext uri="{FF2B5EF4-FFF2-40B4-BE49-F238E27FC236}">
                <a16:creationId xmlns:a16="http://schemas.microsoft.com/office/drawing/2014/main" id="{AB9EB28B-2C0C-C337-02A9-5CC06656BA10}"/>
              </a:ext>
            </a:extLst>
          </p:cNvPr>
          <p:cNvGrpSpPr/>
          <p:nvPr/>
        </p:nvGrpSpPr>
        <p:grpSpPr>
          <a:xfrm>
            <a:off x="9172975" y="1518392"/>
            <a:ext cx="923109" cy="923109"/>
            <a:chOff x="7991224" y="4543912"/>
            <a:chExt cx="923109" cy="923109"/>
          </a:xfrm>
          <a:solidFill>
            <a:schemeClr val="accent1">
              <a:lumMod val="20000"/>
              <a:lumOff val="80000"/>
            </a:schemeClr>
          </a:solidFill>
        </p:grpSpPr>
        <p:sp>
          <p:nvSpPr>
            <p:cNvPr id="39" name="Rectangle: Rounded Corners 38">
              <a:extLst>
                <a:ext uri="{FF2B5EF4-FFF2-40B4-BE49-F238E27FC236}">
                  <a16:creationId xmlns:a16="http://schemas.microsoft.com/office/drawing/2014/main" id="{9C7BAB8C-67AF-93EC-F56C-071174BB33B6}"/>
                </a:ext>
              </a:extLst>
            </p:cNvPr>
            <p:cNvSpPr/>
            <p:nvPr/>
          </p:nvSpPr>
          <p:spPr>
            <a:xfrm>
              <a:off x="7991224" y="4543912"/>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3" name="Picture 22">
              <a:extLst>
                <a:ext uri="{FF2B5EF4-FFF2-40B4-BE49-F238E27FC236}">
                  <a16:creationId xmlns:a16="http://schemas.microsoft.com/office/drawing/2014/main" id="{1C0FAB09-CB6D-D366-F952-D655BCBFB5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2778" y="4735466"/>
              <a:ext cx="540000" cy="540000"/>
            </a:xfrm>
            <a:prstGeom prst="rect">
              <a:avLst/>
            </a:prstGeom>
            <a:grpFill/>
          </p:spPr>
        </p:pic>
      </p:grpSp>
      <p:grpSp>
        <p:nvGrpSpPr>
          <p:cNvPr id="51" name="Group 50">
            <a:extLst>
              <a:ext uri="{FF2B5EF4-FFF2-40B4-BE49-F238E27FC236}">
                <a16:creationId xmlns:a16="http://schemas.microsoft.com/office/drawing/2014/main" id="{BBF85191-85C3-025E-5D77-1454DF98DAAA}"/>
              </a:ext>
            </a:extLst>
          </p:cNvPr>
          <p:cNvGrpSpPr/>
          <p:nvPr/>
        </p:nvGrpSpPr>
        <p:grpSpPr>
          <a:xfrm>
            <a:off x="7679546" y="2830529"/>
            <a:ext cx="923109" cy="923109"/>
            <a:chOff x="10189029" y="2872959"/>
            <a:chExt cx="923109" cy="923109"/>
          </a:xfrm>
          <a:solidFill>
            <a:schemeClr val="accent4">
              <a:lumMod val="20000"/>
              <a:lumOff val="80000"/>
            </a:schemeClr>
          </a:solidFill>
        </p:grpSpPr>
        <p:sp>
          <p:nvSpPr>
            <p:cNvPr id="35" name="Rectangle: Rounded Corners 34">
              <a:extLst>
                <a:ext uri="{FF2B5EF4-FFF2-40B4-BE49-F238E27FC236}">
                  <a16:creationId xmlns:a16="http://schemas.microsoft.com/office/drawing/2014/main" id="{001471F6-6BC5-4459-3A98-F1C0E544EC44}"/>
                </a:ext>
              </a:extLst>
            </p:cNvPr>
            <p:cNvSpPr/>
            <p:nvPr/>
          </p:nvSpPr>
          <p:spPr>
            <a:xfrm>
              <a:off x="10189029" y="287295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5" name="Picture 24">
              <a:extLst>
                <a:ext uri="{FF2B5EF4-FFF2-40B4-BE49-F238E27FC236}">
                  <a16:creationId xmlns:a16="http://schemas.microsoft.com/office/drawing/2014/main" id="{2966E3A4-98F1-653A-ACE7-8D3260E7B1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0583" y="3064513"/>
              <a:ext cx="540000" cy="540000"/>
            </a:xfrm>
            <a:prstGeom prst="rect">
              <a:avLst/>
            </a:prstGeom>
            <a:grpFill/>
          </p:spPr>
        </p:pic>
      </p:grpSp>
      <p:grpSp>
        <p:nvGrpSpPr>
          <p:cNvPr id="50" name="Group 49">
            <a:extLst>
              <a:ext uri="{FF2B5EF4-FFF2-40B4-BE49-F238E27FC236}">
                <a16:creationId xmlns:a16="http://schemas.microsoft.com/office/drawing/2014/main" id="{FC170E2B-CC8A-151E-9757-71A7EF71FE88}"/>
              </a:ext>
            </a:extLst>
          </p:cNvPr>
          <p:cNvGrpSpPr/>
          <p:nvPr/>
        </p:nvGrpSpPr>
        <p:grpSpPr>
          <a:xfrm>
            <a:off x="6246944" y="2830528"/>
            <a:ext cx="923109" cy="923109"/>
            <a:chOff x="9062945" y="2917369"/>
            <a:chExt cx="923109" cy="923109"/>
          </a:xfrm>
          <a:solidFill>
            <a:schemeClr val="accent2">
              <a:lumMod val="20000"/>
              <a:lumOff val="80000"/>
            </a:schemeClr>
          </a:solidFill>
        </p:grpSpPr>
        <p:sp>
          <p:nvSpPr>
            <p:cNvPr id="37" name="Rectangle: Rounded Corners 36">
              <a:extLst>
                <a:ext uri="{FF2B5EF4-FFF2-40B4-BE49-F238E27FC236}">
                  <a16:creationId xmlns:a16="http://schemas.microsoft.com/office/drawing/2014/main" id="{67922D41-3058-DE25-2C71-AC0032531E25}"/>
                </a:ext>
              </a:extLst>
            </p:cNvPr>
            <p:cNvSpPr/>
            <p:nvPr/>
          </p:nvSpPr>
          <p:spPr>
            <a:xfrm>
              <a:off x="9062945"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7" name="Picture 26">
              <a:extLst>
                <a:ext uri="{FF2B5EF4-FFF2-40B4-BE49-F238E27FC236}">
                  <a16:creationId xmlns:a16="http://schemas.microsoft.com/office/drawing/2014/main" id="{DB98E6F8-6F3A-F5DF-245C-E9CE11323A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54499" y="3108923"/>
              <a:ext cx="540000" cy="540000"/>
            </a:xfrm>
            <a:prstGeom prst="rect">
              <a:avLst/>
            </a:prstGeom>
            <a:grpFill/>
          </p:spPr>
        </p:pic>
      </p:grpSp>
      <p:grpSp>
        <p:nvGrpSpPr>
          <p:cNvPr id="58" name="Group 57">
            <a:extLst>
              <a:ext uri="{FF2B5EF4-FFF2-40B4-BE49-F238E27FC236}">
                <a16:creationId xmlns:a16="http://schemas.microsoft.com/office/drawing/2014/main" id="{0530A6C9-B8A6-AFF3-A367-DEF54B1F036C}"/>
              </a:ext>
            </a:extLst>
          </p:cNvPr>
          <p:cNvGrpSpPr/>
          <p:nvPr/>
        </p:nvGrpSpPr>
        <p:grpSpPr>
          <a:xfrm>
            <a:off x="4305096" y="4327249"/>
            <a:ext cx="1332000" cy="1332000"/>
            <a:chOff x="3558741" y="4496184"/>
            <a:chExt cx="1332000" cy="1332000"/>
          </a:xfrm>
        </p:grpSpPr>
        <p:sp>
          <p:nvSpPr>
            <p:cNvPr id="44" name="Diamond 43">
              <a:extLst>
                <a:ext uri="{FF2B5EF4-FFF2-40B4-BE49-F238E27FC236}">
                  <a16:creationId xmlns:a16="http://schemas.microsoft.com/office/drawing/2014/main" id="{9731CC69-017D-B466-E4FD-E251477591CB}"/>
                </a:ext>
              </a:extLst>
            </p:cNvPr>
            <p:cNvSpPr/>
            <p:nvPr/>
          </p:nvSpPr>
          <p:spPr>
            <a:xfrm>
              <a:off x="3558741" y="4496184"/>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D1B6C0E-5A5A-02A9-030A-2824FFD5DC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4741" y="4892184"/>
              <a:ext cx="540000" cy="540000"/>
            </a:xfrm>
            <a:prstGeom prst="rect">
              <a:avLst/>
            </a:prstGeom>
          </p:spPr>
        </p:pic>
      </p:grpSp>
      <p:grpSp>
        <p:nvGrpSpPr>
          <p:cNvPr id="49" name="Group 48">
            <a:extLst>
              <a:ext uri="{FF2B5EF4-FFF2-40B4-BE49-F238E27FC236}">
                <a16:creationId xmlns:a16="http://schemas.microsoft.com/office/drawing/2014/main" id="{CC3CA807-F946-9598-4A28-816849EBD4EC}"/>
              </a:ext>
            </a:extLst>
          </p:cNvPr>
          <p:cNvGrpSpPr/>
          <p:nvPr/>
        </p:nvGrpSpPr>
        <p:grpSpPr>
          <a:xfrm>
            <a:off x="4509542" y="2830529"/>
            <a:ext cx="923109" cy="923109"/>
            <a:chOff x="6195537" y="2917369"/>
            <a:chExt cx="923109" cy="923109"/>
          </a:xfrm>
          <a:solidFill>
            <a:schemeClr val="accent1">
              <a:lumMod val="20000"/>
              <a:lumOff val="80000"/>
            </a:schemeClr>
          </a:solidFill>
        </p:grpSpPr>
        <p:sp>
          <p:nvSpPr>
            <p:cNvPr id="36" name="Rectangle: Rounded Corners 35">
              <a:extLst>
                <a:ext uri="{FF2B5EF4-FFF2-40B4-BE49-F238E27FC236}">
                  <a16:creationId xmlns:a16="http://schemas.microsoft.com/office/drawing/2014/main" id="{9521ECCA-F8C4-2CF2-3645-40924C79D5AE}"/>
                </a:ext>
              </a:extLst>
            </p:cNvPr>
            <p:cNvSpPr/>
            <p:nvPr/>
          </p:nvSpPr>
          <p:spPr>
            <a:xfrm>
              <a:off x="6195537"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31" name="Picture 30">
              <a:extLst>
                <a:ext uri="{FF2B5EF4-FFF2-40B4-BE49-F238E27FC236}">
                  <a16:creationId xmlns:a16="http://schemas.microsoft.com/office/drawing/2014/main" id="{C9628FCE-B53D-0A0C-7995-DFFB74A3DF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7091" y="3108923"/>
              <a:ext cx="540000" cy="540000"/>
            </a:xfrm>
            <a:prstGeom prst="rect">
              <a:avLst/>
            </a:prstGeom>
            <a:grpFill/>
          </p:spPr>
        </p:pic>
      </p:grpSp>
      <p:grpSp>
        <p:nvGrpSpPr>
          <p:cNvPr id="60" name="Group 59">
            <a:extLst>
              <a:ext uri="{FF2B5EF4-FFF2-40B4-BE49-F238E27FC236}">
                <a16:creationId xmlns:a16="http://schemas.microsoft.com/office/drawing/2014/main" id="{BC46C63D-6B98-F300-F692-8BDAB3A12CE6}"/>
              </a:ext>
            </a:extLst>
          </p:cNvPr>
          <p:cNvGrpSpPr/>
          <p:nvPr/>
        </p:nvGrpSpPr>
        <p:grpSpPr>
          <a:xfrm>
            <a:off x="8954203" y="3879449"/>
            <a:ext cx="1332000" cy="1332000"/>
            <a:chOff x="5568812" y="4731146"/>
            <a:chExt cx="1332000" cy="1332000"/>
          </a:xfrm>
        </p:grpSpPr>
        <p:sp>
          <p:nvSpPr>
            <p:cNvPr id="45" name="Diamond 44">
              <a:extLst>
                <a:ext uri="{FF2B5EF4-FFF2-40B4-BE49-F238E27FC236}">
                  <a16:creationId xmlns:a16="http://schemas.microsoft.com/office/drawing/2014/main" id="{D1C41595-C51E-7C34-B971-566000094223}"/>
                </a:ext>
              </a:extLst>
            </p:cNvPr>
            <p:cNvSpPr/>
            <p:nvPr/>
          </p:nvSpPr>
          <p:spPr>
            <a:xfrm>
              <a:off x="5568812" y="473114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1ECDF9C7-A10F-E4E2-27BF-44A5754EB4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4812" y="512714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3" name="Connector: Elbow 1062">
            <a:extLst>
              <a:ext uri="{FF2B5EF4-FFF2-40B4-BE49-F238E27FC236}">
                <a16:creationId xmlns:a16="http://schemas.microsoft.com/office/drawing/2014/main" id="{3E5AE2CF-E296-EB7C-AFF3-28E16BF26366}"/>
              </a:ext>
            </a:extLst>
          </p:cNvPr>
          <p:cNvCxnSpPr>
            <a:cxnSpLocks/>
            <a:stCxn id="45" idx="2"/>
            <a:endCxn id="40" idx="1"/>
          </p:cNvCxnSpPr>
          <p:nvPr/>
        </p:nvCxnSpPr>
        <p:spPr>
          <a:xfrm rot="16200000" flipH="1">
            <a:off x="9889895" y="4941757"/>
            <a:ext cx="468440" cy="1007824"/>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6605AF1D-4A7C-CD7B-08C9-B110CFD9ECF0}"/>
              </a:ext>
            </a:extLst>
          </p:cNvPr>
          <p:cNvCxnSpPr>
            <a:cxnSpLocks/>
            <a:stCxn id="2" idx="3"/>
            <a:endCxn id="32" idx="1"/>
          </p:cNvCxnSpPr>
          <p:nvPr/>
        </p:nvCxnSpPr>
        <p:spPr>
          <a:xfrm>
            <a:off x="1428868" y="3292084"/>
            <a:ext cx="27430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673E8E29-CF40-2DD5-D82C-68FBB7130A31}"/>
              </a:ext>
            </a:extLst>
          </p:cNvPr>
          <p:cNvCxnSpPr>
            <a:cxnSpLocks/>
            <a:stCxn id="32" idx="3"/>
            <a:endCxn id="33" idx="1"/>
          </p:cNvCxnSpPr>
          <p:nvPr/>
        </p:nvCxnSpPr>
        <p:spPr>
          <a:xfrm>
            <a:off x="2626279" y="3292084"/>
            <a:ext cx="241714"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ABF806BB-91EC-D842-EDF9-2C2CCF655DD3}"/>
              </a:ext>
            </a:extLst>
          </p:cNvPr>
          <p:cNvCxnSpPr>
            <a:cxnSpLocks/>
            <a:stCxn id="36" idx="2"/>
            <a:endCxn id="44" idx="0"/>
          </p:cNvCxnSpPr>
          <p:nvPr/>
        </p:nvCxnSpPr>
        <p:spPr>
          <a:xfrm flipH="1">
            <a:off x="4971096" y="375363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60323884-FD4B-7E7E-1918-D1EF55F5CF64}"/>
              </a:ext>
            </a:extLst>
          </p:cNvPr>
          <p:cNvCxnSpPr>
            <a:cxnSpLocks/>
            <a:stCxn id="37" idx="3"/>
            <a:endCxn id="35" idx="1"/>
          </p:cNvCxnSpPr>
          <p:nvPr/>
        </p:nvCxnSpPr>
        <p:spPr>
          <a:xfrm>
            <a:off x="7170053" y="3292083"/>
            <a:ext cx="509493"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Connector: Elbow 1120">
            <a:extLst>
              <a:ext uri="{FF2B5EF4-FFF2-40B4-BE49-F238E27FC236}">
                <a16:creationId xmlns:a16="http://schemas.microsoft.com/office/drawing/2014/main" id="{22C05D4F-1F60-F730-82F8-47B2CB692B06}"/>
              </a:ext>
            </a:extLst>
          </p:cNvPr>
          <p:cNvCxnSpPr>
            <a:cxnSpLocks/>
            <a:stCxn id="45" idx="0"/>
            <a:endCxn id="42" idx="1"/>
          </p:cNvCxnSpPr>
          <p:nvPr/>
        </p:nvCxnSpPr>
        <p:spPr>
          <a:xfrm rot="5400000" flipH="1" flipV="1">
            <a:off x="9827266" y="3078690"/>
            <a:ext cx="593697" cy="1007823"/>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Elbow 1123">
            <a:extLst>
              <a:ext uri="{FF2B5EF4-FFF2-40B4-BE49-F238E27FC236}">
                <a16:creationId xmlns:a16="http://schemas.microsoft.com/office/drawing/2014/main" id="{27AD069D-06B5-13E0-687B-BF51E23FD014}"/>
              </a:ext>
            </a:extLst>
          </p:cNvPr>
          <p:cNvCxnSpPr>
            <a:cxnSpLocks/>
            <a:stCxn id="35" idx="3"/>
            <a:endCxn id="39" idx="1"/>
          </p:cNvCxnSpPr>
          <p:nvPr/>
        </p:nvCxnSpPr>
        <p:spPr>
          <a:xfrm flipV="1">
            <a:off x="8602655" y="1979947"/>
            <a:ext cx="570320" cy="1312137"/>
          </a:xfrm>
          <a:prstGeom prst="bentConnector3">
            <a:avLst>
              <a:gd name="adj1" fmla="val 33414"/>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Connector: Elbow 1126">
            <a:extLst>
              <a:ext uri="{FF2B5EF4-FFF2-40B4-BE49-F238E27FC236}">
                <a16:creationId xmlns:a16="http://schemas.microsoft.com/office/drawing/2014/main" id="{982A3185-BD23-7DCF-5A1E-9D25920CCF5F}"/>
              </a:ext>
            </a:extLst>
          </p:cNvPr>
          <p:cNvCxnSpPr>
            <a:cxnSpLocks/>
            <a:stCxn id="35" idx="3"/>
            <a:endCxn id="45" idx="1"/>
          </p:cNvCxnSpPr>
          <p:nvPr/>
        </p:nvCxnSpPr>
        <p:spPr>
          <a:xfrm>
            <a:off x="8602655" y="3292084"/>
            <a:ext cx="351548" cy="12533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1F75ACE4-CA04-7747-5C3E-5E793DFA6298}"/>
              </a:ext>
            </a:extLst>
          </p:cNvPr>
          <p:cNvCxnSpPr>
            <a:cxnSpLocks/>
            <a:stCxn id="33" idx="3"/>
            <a:endCxn id="44" idx="1"/>
          </p:cNvCxnSpPr>
          <p:nvPr/>
        </p:nvCxnSpPr>
        <p:spPr>
          <a:xfrm>
            <a:off x="3791102" y="3292084"/>
            <a:ext cx="513994" cy="17011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A06C5A5-535F-A3F2-4DB7-13B272F3FB9C}"/>
              </a:ext>
            </a:extLst>
          </p:cNvPr>
          <p:cNvCxnSpPr>
            <a:cxnSpLocks/>
            <a:stCxn id="33" idx="3"/>
            <a:endCxn id="43" idx="1"/>
          </p:cNvCxnSpPr>
          <p:nvPr/>
        </p:nvCxnSpPr>
        <p:spPr>
          <a:xfrm flipV="1">
            <a:off x="3791102" y="1590918"/>
            <a:ext cx="513994"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7FA0737E-03EA-36D7-8762-CD43A2AB327A}"/>
              </a:ext>
            </a:extLst>
          </p:cNvPr>
          <p:cNvCxnSpPr>
            <a:cxnSpLocks/>
            <a:stCxn id="43" idx="2"/>
            <a:endCxn id="36" idx="0"/>
          </p:cNvCxnSpPr>
          <p:nvPr/>
        </p:nvCxnSpPr>
        <p:spPr>
          <a:xfrm>
            <a:off x="4971096" y="225691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Connector: Elbow 1152">
            <a:extLst>
              <a:ext uri="{FF2B5EF4-FFF2-40B4-BE49-F238E27FC236}">
                <a16:creationId xmlns:a16="http://schemas.microsoft.com/office/drawing/2014/main" id="{67362E2A-5230-48FE-7DD7-A000469AA634}"/>
              </a:ext>
            </a:extLst>
          </p:cNvPr>
          <p:cNvCxnSpPr>
            <a:cxnSpLocks/>
            <a:stCxn id="44" idx="3"/>
            <a:endCxn id="37" idx="1"/>
          </p:cNvCxnSpPr>
          <p:nvPr/>
        </p:nvCxnSpPr>
        <p:spPr>
          <a:xfrm flipV="1">
            <a:off x="5637096" y="3292083"/>
            <a:ext cx="609848"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7" name="TextBox 1156">
            <a:extLst>
              <a:ext uri="{FF2B5EF4-FFF2-40B4-BE49-F238E27FC236}">
                <a16:creationId xmlns:a16="http://schemas.microsoft.com/office/drawing/2014/main" id="{E2C99824-564F-43D4-1D1E-A3C9F8EE44C0}"/>
              </a:ext>
            </a:extLst>
          </p:cNvPr>
          <p:cNvSpPr txBox="1"/>
          <p:nvPr/>
        </p:nvSpPr>
        <p:spPr>
          <a:xfrm>
            <a:off x="571906" y="3806083"/>
            <a:ext cx="788999" cy="215444"/>
          </a:xfrm>
          <a:prstGeom prst="rect">
            <a:avLst/>
          </a:prstGeom>
          <a:noFill/>
        </p:spPr>
        <p:txBody>
          <a:bodyPr wrap="none" rtlCol="0">
            <a:spAutoFit/>
          </a:bodyPr>
          <a:lstStyle/>
          <a:p>
            <a:r>
              <a:rPr lang="en-IN" sz="800" dirty="0">
                <a:effectLst/>
              </a:rPr>
              <a:t>Data Ingestion</a:t>
            </a:r>
            <a:endParaRPr lang="en-IN" sz="500" dirty="0"/>
          </a:p>
        </p:txBody>
      </p:sp>
      <p:sp>
        <p:nvSpPr>
          <p:cNvPr id="1158" name="TextBox 1157">
            <a:extLst>
              <a:ext uri="{FF2B5EF4-FFF2-40B4-BE49-F238E27FC236}">
                <a16:creationId xmlns:a16="http://schemas.microsoft.com/office/drawing/2014/main" id="{B2BE769B-8E60-9A6B-A2CA-171CA5B6DCB6}"/>
              </a:ext>
            </a:extLst>
          </p:cNvPr>
          <p:cNvSpPr txBox="1"/>
          <p:nvPr/>
        </p:nvSpPr>
        <p:spPr>
          <a:xfrm>
            <a:off x="1770224" y="3809525"/>
            <a:ext cx="788999" cy="215444"/>
          </a:xfrm>
          <a:prstGeom prst="rect">
            <a:avLst/>
          </a:prstGeom>
          <a:noFill/>
        </p:spPr>
        <p:txBody>
          <a:bodyPr wrap="none" rtlCol="0">
            <a:spAutoFit/>
          </a:bodyPr>
          <a:lstStyle/>
          <a:p>
            <a:r>
              <a:rPr lang="en-IN" sz="800" dirty="0">
                <a:effectLst/>
              </a:rPr>
              <a:t>Preprocessing</a:t>
            </a:r>
            <a:endParaRPr lang="en-IN" sz="500" dirty="0"/>
          </a:p>
        </p:txBody>
      </p:sp>
      <p:sp>
        <p:nvSpPr>
          <p:cNvPr id="1159" name="TextBox 1158">
            <a:extLst>
              <a:ext uri="{FF2B5EF4-FFF2-40B4-BE49-F238E27FC236}">
                <a16:creationId xmlns:a16="http://schemas.microsoft.com/office/drawing/2014/main" id="{0D7857A9-2A35-DB29-64FB-00543383320F}"/>
              </a:ext>
            </a:extLst>
          </p:cNvPr>
          <p:cNvSpPr txBox="1"/>
          <p:nvPr/>
        </p:nvSpPr>
        <p:spPr>
          <a:xfrm>
            <a:off x="2906742" y="3806083"/>
            <a:ext cx="854721" cy="215444"/>
          </a:xfrm>
          <a:prstGeom prst="rect">
            <a:avLst/>
          </a:prstGeom>
          <a:noFill/>
        </p:spPr>
        <p:txBody>
          <a:bodyPr wrap="none" rtlCol="0">
            <a:spAutoFit/>
          </a:bodyPr>
          <a:lstStyle/>
          <a:p>
            <a:r>
              <a:rPr lang="en-IN" sz="800" dirty="0">
                <a:effectLst/>
              </a:rPr>
              <a:t>OCR Conversion</a:t>
            </a:r>
            <a:endParaRPr lang="en-IN" sz="500" dirty="0"/>
          </a:p>
        </p:txBody>
      </p:sp>
      <p:sp>
        <p:nvSpPr>
          <p:cNvPr id="1160" name="TextBox 1159">
            <a:extLst>
              <a:ext uri="{FF2B5EF4-FFF2-40B4-BE49-F238E27FC236}">
                <a16:creationId xmlns:a16="http://schemas.microsoft.com/office/drawing/2014/main" id="{897ADF8B-5B6C-60ED-814E-283F80B16691}"/>
              </a:ext>
            </a:extLst>
          </p:cNvPr>
          <p:cNvSpPr txBox="1"/>
          <p:nvPr/>
        </p:nvSpPr>
        <p:spPr>
          <a:xfrm>
            <a:off x="4521823" y="3806083"/>
            <a:ext cx="910827" cy="215444"/>
          </a:xfrm>
          <a:prstGeom prst="rect">
            <a:avLst/>
          </a:prstGeom>
          <a:solidFill>
            <a:schemeClr val="bg1"/>
          </a:solidFill>
        </p:spPr>
        <p:txBody>
          <a:bodyPr wrap="none" rtlCol="0">
            <a:spAutoFit/>
          </a:bodyPr>
          <a:lstStyle/>
          <a:p>
            <a:r>
              <a:rPr lang="en-IN" sz="800" dirty="0">
                <a:effectLst/>
              </a:rPr>
              <a:t>Re-run ML model</a:t>
            </a:r>
            <a:endParaRPr lang="en-IN" sz="500" dirty="0"/>
          </a:p>
        </p:txBody>
      </p:sp>
      <p:sp>
        <p:nvSpPr>
          <p:cNvPr id="1161" name="TextBox 1160">
            <a:extLst>
              <a:ext uri="{FF2B5EF4-FFF2-40B4-BE49-F238E27FC236}">
                <a16:creationId xmlns:a16="http://schemas.microsoft.com/office/drawing/2014/main" id="{F8EAF9D2-79A3-3B7F-898B-9BF4F88E3880}"/>
              </a:ext>
            </a:extLst>
          </p:cNvPr>
          <p:cNvSpPr txBox="1"/>
          <p:nvPr/>
        </p:nvSpPr>
        <p:spPr>
          <a:xfrm>
            <a:off x="4709646" y="5756197"/>
            <a:ext cx="522900" cy="215444"/>
          </a:xfrm>
          <a:prstGeom prst="rect">
            <a:avLst/>
          </a:prstGeom>
          <a:noFill/>
        </p:spPr>
        <p:txBody>
          <a:bodyPr wrap="none" rtlCol="0">
            <a:spAutoFit/>
          </a:bodyPr>
          <a:lstStyle/>
          <a:p>
            <a:r>
              <a:rPr lang="en-IN" sz="800" dirty="0">
                <a:effectLst/>
              </a:rPr>
              <a:t>OCR API</a:t>
            </a:r>
            <a:endParaRPr lang="en-IN" sz="500" dirty="0"/>
          </a:p>
        </p:txBody>
      </p:sp>
      <p:sp>
        <p:nvSpPr>
          <p:cNvPr id="1162" name="TextBox 1161">
            <a:extLst>
              <a:ext uri="{FF2B5EF4-FFF2-40B4-BE49-F238E27FC236}">
                <a16:creationId xmlns:a16="http://schemas.microsoft.com/office/drawing/2014/main" id="{EE89ABD9-FC00-CAA1-2E74-1F32D695D2FE}"/>
              </a:ext>
            </a:extLst>
          </p:cNvPr>
          <p:cNvSpPr txBox="1"/>
          <p:nvPr/>
        </p:nvSpPr>
        <p:spPr>
          <a:xfrm>
            <a:off x="4373817" y="661876"/>
            <a:ext cx="1194558" cy="215444"/>
          </a:xfrm>
          <a:prstGeom prst="rect">
            <a:avLst/>
          </a:prstGeom>
          <a:noFill/>
        </p:spPr>
        <p:txBody>
          <a:bodyPr wrap="none" rtlCol="0">
            <a:spAutoFit/>
          </a:bodyPr>
          <a:lstStyle/>
          <a:p>
            <a:r>
              <a:rPr lang="en-IN" sz="800" dirty="0">
                <a:effectLst/>
              </a:rPr>
              <a:t>Model initial conversion</a:t>
            </a:r>
            <a:endParaRPr lang="en-IN" sz="500" dirty="0"/>
          </a:p>
        </p:txBody>
      </p:sp>
      <p:sp>
        <p:nvSpPr>
          <p:cNvPr id="1163" name="TextBox 1162">
            <a:extLst>
              <a:ext uri="{FF2B5EF4-FFF2-40B4-BE49-F238E27FC236}">
                <a16:creationId xmlns:a16="http://schemas.microsoft.com/office/drawing/2014/main" id="{6107961F-64E7-D0DB-2A14-2AA2D290BF81}"/>
              </a:ext>
            </a:extLst>
          </p:cNvPr>
          <p:cNvSpPr txBox="1"/>
          <p:nvPr/>
        </p:nvSpPr>
        <p:spPr>
          <a:xfrm>
            <a:off x="6300150" y="3807368"/>
            <a:ext cx="841897" cy="215444"/>
          </a:xfrm>
          <a:prstGeom prst="rect">
            <a:avLst/>
          </a:prstGeom>
          <a:noFill/>
        </p:spPr>
        <p:txBody>
          <a:bodyPr wrap="square" rtlCol="0">
            <a:spAutoFit/>
          </a:bodyPr>
          <a:lstStyle/>
          <a:p>
            <a:r>
              <a:rPr lang="en-IN" sz="800" dirty="0">
                <a:effectLst/>
              </a:rPr>
              <a:t>Post-Processing</a:t>
            </a:r>
            <a:endParaRPr lang="en-IN" sz="500" dirty="0"/>
          </a:p>
        </p:txBody>
      </p:sp>
      <p:sp>
        <p:nvSpPr>
          <p:cNvPr id="1164" name="TextBox 1163">
            <a:extLst>
              <a:ext uri="{FF2B5EF4-FFF2-40B4-BE49-F238E27FC236}">
                <a16:creationId xmlns:a16="http://schemas.microsoft.com/office/drawing/2014/main" id="{7E5244BC-3371-11A9-DC77-2FDA2DA68EE9}"/>
              </a:ext>
            </a:extLst>
          </p:cNvPr>
          <p:cNvSpPr txBox="1"/>
          <p:nvPr/>
        </p:nvSpPr>
        <p:spPr>
          <a:xfrm>
            <a:off x="7883713" y="3806083"/>
            <a:ext cx="503664" cy="215444"/>
          </a:xfrm>
          <a:prstGeom prst="rect">
            <a:avLst/>
          </a:prstGeom>
          <a:noFill/>
        </p:spPr>
        <p:txBody>
          <a:bodyPr wrap="none" rtlCol="0">
            <a:spAutoFit/>
          </a:bodyPr>
          <a:lstStyle/>
          <a:p>
            <a:r>
              <a:rPr lang="en-IN" sz="800" dirty="0">
                <a:effectLst/>
              </a:rPr>
              <a:t>Storage</a:t>
            </a:r>
            <a:endParaRPr lang="en-IN" sz="500" dirty="0"/>
          </a:p>
        </p:txBody>
      </p:sp>
      <p:sp>
        <p:nvSpPr>
          <p:cNvPr id="1165" name="TextBox 1164">
            <a:extLst>
              <a:ext uri="{FF2B5EF4-FFF2-40B4-BE49-F238E27FC236}">
                <a16:creationId xmlns:a16="http://schemas.microsoft.com/office/drawing/2014/main" id="{534EA3D7-A8EF-C0FC-A2F0-BC4AAA35F733}"/>
              </a:ext>
            </a:extLst>
          </p:cNvPr>
          <p:cNvSpPr txBox="1"/>
          <p:nvPr/>
        </p:nvSpPr>
        <p:spPr>
          <a:xfrm>
            <a:off x="9296135" y="2493716"/>
            <a:ext cx="676788" cy="215444"/>
          </a:xfrm>
          <a:prstGeom prst="rect">
            <a:avLst/>
          </a:prstGeom>
          <a:noFill/>
        </p:spPr>
        <p:txBody>
          <a:bodyPr wrap="none" rtlCol="0">
            <a:spAutoFit/>
          </a:bodyPr>
          <a:lstStyle/>
          <a:p>
            <a:r>
              <a:rPr lang="en-IN" sz="800" dirty="0">
                <a:effectLst/>
              </a:rPr>
              <a:t>User Access</a:t>
            </a:r>
            <a:endParaRPr lang="en-IN" sz="500" dirty="0"/>
          </a:p>
        </p:txBody>
      </p:sp>
      <p:sp>
        <p:nvSpPr>
          <p:cNvPr id="1166" name="TextBox 1165">
            <a:extLst>
              <a:ext uri="{FF2B5EF4-FFF2-40B4-BE49-F238E27FC236}">
                <a16:creationId xmlns:a16="http://schemas.microsoft.com/office/drawing/2014/main" id="{90BD1890-6AE8-2BAB-879B-03D845D23F17}"/>
              </a:ext>
            </a:extLst>
          </p:cNvPr>
          <p:cNvSpPr txBox="1"/>
          <p:nvPr/>
        </p:nvSpPr>
        <p:spPr>
          <a:xfrm>
            <a:off x="10847366" y="3798094"/>
            <a:ext cx="484428" cy="215444"/>
          </a:xfrm>
          <a:prstGeom prst="rect">
            <a:avLst/>
          </a:prstGeom>
          <a:noFill/>
        </p:spPr>
        <p:txBody>
          <a:bodyPr wrap="none" rtlCol="0">
            <a:spAutoFit/>
          </a:bodyPr>
          <a:lstStyle/>
          <a:p>
            <a:r>
              <a:rPr lang="en-IN" sz="800" dirty="0">
                <a:effectLst/>
              </a:rPr>
              <a:t>Results</a:t>
            </a:r>
            <a:endParaRPr lang="en-IN" sz="500" dirty="0"/>
          </a:p>
        </p:txBody>
      </p:sp>
      <p:sp>
        <p:nvSpPr>
          <p:cNvPr id="1167" name="TextBox 1166">
            <a:extLst>
              <a:ext uri="{FF2B5EF4-FFF2-40B4-BE49-F238E27FC236}">
                <a16:creationId xmlns:a16="http://schemas.microsoft.com/office/drawing/2014/main" id="{8B795F20-47E7-3318-3026-31C2AA2FEB6F}"/>
              </a:ext>
            </a:extLst>
          </p:cNvPr>
          <p:cNvSpPr txBox="1"/>
          <p:nvPr/>
        </p:nvSpPr>
        <p:spPr>
          <a:xfrm>
            <a:off x="9209403" y="3470749"/>
            <a:ext cx="872355" cy="215444"/>
          </a:xfrm>
          <a:prstGeom prst="rect">
            <a:avLst/>
          </a:prstGeom>
          <a:solidFill>
            <a:schemeClr val="bg1"/>
          </a:solidFill>
        </p:spPr>
        <p:txBody>
          <a:bodyPr wrap="none" rtlCol="0">
            <a:spAutoFit/>
          </a:bodyPr>
          <a:lstStyle/>
          <a:p>
            <a:r>
              <a:rPr lang="en-IN" sz="800" dirty="0">
                <a:effectLst/>
              </a:rPr>
              <a:t>Save successful?</a:t>
            </a:r>
            <a:endParaRPr lang="en-IN" sz="500" dirty="0"/>
          </a:p>
        </p:txBody>
      </p:sp>
      <p:sp>
        <p:nvSpPr>
          <p:cNvPr id="1168" name="TextBox 1167">
            <a:extLst>
              <a:ext uri="{FF2B5EF4-FFF2-40B4-BE49-F238E27FC236}">
                <a16:creationId xmlns:a16="http://schemas.microsoft.com/office/drawing/2014/main" id="{85AB6AF5-55A3-F4BB-B93B-6A0289C67899}"/>
              </a:ext>
            </a:extLst>
          </p:cNvPr>
          <p:cNvSpPr txBox="1"/>
          <p:nvPr/>
        </p:nvSpPr>
        <p:spPr>
          <a:xfrm>
            <a:off x="10751987" y="6200582"/>
            <a:ext cx="675185" cy="215444"/>
          </a:xfrm>
          <a:prstGeom prst="rect">
            <a:avLst/>
          </a:prstGeom>
          <a:noFill/>
        </p:spPr>
        <p:txBody>
          <a:bodyPr wrap="none" rtlCol="0">
            <a:spAutoFit/>
          </a:bodyPr>
          <a:lstStyle/>
          <a:p>
            <a:r>
              <a:rPr lang="en-IN" sz="800" dirty="0">
                <a:effectLst/>
              </a:rPr>
              <a:t>Notify error</a:t>
            </a:r>
            <a:endParaRPr lang="en-IN" sz="500" dirty="0"/>
          </a:p>
        </p:txBody>
      </p:sp>
      <p:sp>
        <p:nvSpPr>
          <p:cNvPr id="4" name="TextBox 3">
            <a:extLst>
              <a:ext uri="{FF2B5EF4-FFF2-40B4-BE49-F238E27FC236}">
                <a16:creationId xmlns:a16="http://schemas.microsoft.com/office/drawing/2014/main" id="{CA7026DF-6432-B100-AE2C-71C290609E97}"/>
              </a:ext>
            </a:extLst>
          </p:cNvPr>
          <p:cNvSpPr txBox="1"/>
          <p:nvPr/>
        </p:nvSpPr>
        <p:spPr>
          <a:xfrm>
            <a:off x="9428648" y="5330145"/>
            <a:ext cx="394660" cy="215444"/>
          </a:xfrm>
          <a:prstGeom prst="rect">
            <a:avLst/>
          </a:prstGeom>
          <a:solidFill>
            <a:schemeClr val="bg1"/>
          </a:solidFill>
        </p:spPr>
        <p:txBody>
          <a:bodyPr wrap="none" rtlCol="0">
            <a:spAutoFit/>
          </a:bodyPr>
          <a:lstStyle/>
          <a:p>
            <a:r>
              <a:rPr lang="en-IN" sz="800" dirty="0">
                <a:effectLst/>
              </a:rPr>
              <a:t>Error</a:t>
            </a:r>
            <a:endParaRPr lang="en-IN" sz="500" dirty="0"/>
          </a:p>
        </p:txBody>
      </p:sp>
    </p:spTree>
    <p:extLst>
      <p:ext uri="{BB962C8B-B14F-4D97-AF65-F5344CB8AC3E}">
        <p14:creationId xmlns:p14="http://schemas.microsoft.com/office/powerpoint/2010/main" val="80746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0368-482F-729C-B1A9-6EB8E9B5CAA3}"/>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9FF5A126-445C-F381-E140-D5F05A043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968FCC5B-D704-AF95-D58D-C2E59894F105}"/>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System Architecture &amp; Workflow</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F1D3287-4CDF-954F-1A5C-CCDA17A9F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47" y="1737267"/>
            <a:ext cx="11945705" cy="3383466"/>
          </a:xfrm>
          <a:prstGeom prst="rect">
            <a:avLst/>
          </a:prstGeom>
        </p:spPr>
      </p:pic>
    </p:spTree>
    <p:extLst>
      <p:ext uri="{BB962C8B-B14F-4D97-AF65-F5344CB8AC3E}">
        <p14:creationId xmlns:p14="http://schemas.microsoft.com/office/powerpoint/2010/main" val="3278474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502</Words>
  <Application>Microsoft Office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Siva</dc:creator>
  <cp:lastModifiedBy>Praveen Siva</cp:lastModifiedBy>
  <cp:revision>6</cp:revision>
  <dcterms:created xsi:type="dcterms:W3CDTF">2025-03-16T17:13:29Z</dcterms:created>
  <dcterms:modified xsi:type="dcterms:W3CDTF">2025-03-17T07:22:20Z</dcterms:modified>
</cp:coreProperties>
</file>